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38"/>
  </p:notesMasterIdLst>
  <p:sldIdLst>
    <p:sldId id="568" r:id="rId2"/>
    <p:sldId id="412" r:id="rId3"/>
    <p:sldId id="602" r:id="rId4"/>
    <p:sldId id="438" r:id="rId5"/>
    <p:sldId id="439" r:id="rId6"/>
    <p:sldId id="440" r:id="rId7"/>
    <p:sldId id="441" r:id="rId8"/>
    <p:sldId id="600" r:id="rId9"/>
    <p:sldId id="569" r:id="rId10"/>
    <p:sldId id="570" r:id="rId11"/>
    <p:sldId id="601" r:id="rId12"/>
    <p:sldId id="571" r:id="rId13"/>
    <p:sldId id="572" r:id="rId14"/>
    <p:sldId id="573" r:id="rId15"/>
    <p:sldId id="574" r:id="rId16"/>
    <p:sldId id="603" r:id="rId17"/>
    <p:sldId id="575" r:id="rId18"/>
    <p:sldId id="577" r:id="rId19"/>
    <p:sldId id="578" r:id="rId20"/>
    <p:sldId id="581" r:id="rId21"/>
    <p:sldId id="588" r:id="rId22"/>
    <p:sldId id="579" r:id="rId23"/>
    <p:sldId id="580" r:id="rId24"/>
    <p:sldId id="582" r:id="rId25"/>
    <p:sldId id="583" r:id="rId26"/>
    <p:sldId id="584" r:id="rId27"/>
    <p:sldId id="585" r:id="rId28"/>
    <p:sldId id="586" r:id="rId29"/>
    <p:sldId id="587" r:id="rId30"/>
    <p:sldId id="589" r:id="rId31"/>
    <p:sldId id="593" r:id="rId32"/>
    <p:sldId id="594" r:id="rId33"/>
    <p:sldId id="595" r:id="rId34"/>
    <p:sldId id="604" r:id="rId35"/>
    <p:sldId id="596" r:id="rId36"/>
    <p:sldId id="597" r:id="rId37"/>
  </p:sldIdLst>
  <p:sldSz cx="9144000" cy="5143500" type="screen16x9"/>
  <p:notesSz cx="6858000" cy="9144000"/>
  <p:embeddedFontLst>
    <p:embeddedFont>
      <p:font typeface="SutonnyMJ" pitchFamily="2" charset="0"/>
      <p:regular r:id="rId39"/>
      <p:bold r:id="rId40"/>
      <p:italic r:id="rId41"/>
      <p:boldItalic r:id="rId42"/>
    </p:embeddedFont>
    <p:embeddedFont>
      <p:font typeface="Tinos" charset="0"/>
      <p:regular r:id="rId43"/>
      <p:bold r:id="rId44"/>
      <p:italic r:id="rId45"/>
      <p:boldItalic r:id="rId46"/>
    </p:embeddedFont>
    <p:embeddedFont>
      <p:font typeface="Kalpurush" pitchFamily="2" charset="0"/>
      <p:regular r:id="rId47"/>
    </p:embeddedFont>
    <p:embeddedFont>
      <p:font typeface="Cambria Math" pitchFamily="18" charset="0"/>
      <p:regular r:id="rId48"/>
    </p:embeddedFont>
    <p:embeddedFont>
      <p:font typeface="Calibri" pitchFamily="34" charset="0"/>
      <p:regular r:id="rId49"/>
      <p:bold r:id="rId50"/>
      <p:italic r:id="rId51"/>
      <p:boldItalic r:id="rId52"/>
    </p:embeddedFont>
    <p:embeddedFont>
      <p:font typeface="Oswald" pitchFamily="2" charset="0"/>
      <p:regular r:id="rId53"/>
      <p:bold r:id="rId54"/>
    </p:embeddedFont>
    <p:embeddedFont>
      <p:font typeface="Nikosh" pitchFamily="2" charset="0"/>
      <p:regular r:id="rId55"/>
    </p:embeddedFont>
    <p:embeddedFont>
      <p:font typeface="Book Antiqua" pitchFamily="18" charset="0"/>
      <p:regular r:id="rId56"/>
      <p:bold r:id="rId57"/>
      <p:italic r:id="rId58"/>
      <p:boldItalic r:id="rId5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000FF"/>
    <a:srgbClr val="0D01AF"/>
    <a:srgbClr val="080808"/>
    <a:srgbClr val="012109"/>
    <a:srgbClr val="05AB21"/>
    <a:srgbClr val="00FF00"/>
    <a:srgbClr val="663300"/>
    <a:srgbClr val="009900"/>
    <a:srgbClr val="00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26D88B8-E38D-4647-814C-4219EAFAFF94}">
  <a:tblStyle styleId="{626D88B8-E38D-4647-814C-4219EAFAFF9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Objects="1">
      <p:cViewPr varScale="1">
        <p:scale>
          <a:sx n="93" d="100"/>
          <a:sy n="93" d="100"/>
        </p:scale>
        <p:origin x="-726" y="-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47" Type="http://schemas.openxmlformats.org/officeDocument/2006/relationships/font" Target="fonts/font9.fntdata"/><Relationship Id="rId50" Type="http://schemas.openxmlformats.org/officeDocument/2006/relationships/font" Target="fonts/font12.fntdata"/><Relationship Id="rId55" Type="http://schemas.openxmlformats.org/officeDocument/2006/relationships/font" Target="fonts/font17.fntdata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3.fntdata"/><Relationship Id="rId54" Type="http://schemas.openxmlformats.org/officeDocument/2006/relationships/font" Target="fonts/font16.fntdata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3" Type="http://schemas.openxmlformats.org/officeDocument/2006/relationships/font" Target="fonts/font15.fntdata"/><Relationship Id="rId58" Type="http://schemas.openxmlformats.org/officeDocument/2006/relationships/font" Target="fonts/font20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1.fntdata"/><Relationship Id="rId57" Type="http://schemas.openxmlformats.org/officeDocument/2006/relationships/font" Target="fonts/font19.fntdata"/><Relationship Id="rId61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6.fntdata"/><Relationship Id="rId52" Type="http://schemas.openxmlformats.org/officeDocument/2006/relationships/font" Target="fonts/font14.fntdata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5.fntdata"/><Relationship Id="rId48" Type="http://schemas.openxmlformats.org/officeDocument/2006/relationships/font" Target="fonts/font10.fntdata"/><Relationship Id="rId56" Type="http://schemas.openxmlformats.org/officeDocument/2006/relationships/font" Target="fonts/font18.fntdata"/><Relationship Id="rId8" Type="http://schemas.openxmlformats.org/officeDocument/2006/relationships/slide" Target="slides/slide7.xml"/><Relationship Id="rId51" Type="http://schemas.openxmlformats.org/officeDocument/2006/relationships/font" Target="fonts/font13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46" Type="http://schemas.openxmlformats.org/officeDocument/2006/relationships/font" Target="fonts/font8.fntdata"/><Relationship Id="rId59" Type="http://schemas.openxmlformats.org/officeDocument/2006/relationships/font" Target="fonts/font21.fntdata"/></Relationships>
</file>

<file path=ppt/media/hdphoto1.wdp>
</file>

<file path=ppt/media/hdphoto2.wdp>
</file>

<file path=ppt/media/hdphoto3.wdp>
</file>

<file path=ppt/media/hdphoto4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749690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2195400" y="1915625"/>
            <a:ext cx="53079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ctrTitle"/>
          </p:nvPr>
        </p:nvSpPr>
        <p:spPr>
          <a:xfrm>
            <a:off x="1912025" y="2116750"/>
            <a:ext cx="5802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1912025" y="3144851"/>
            <a:ext cx="5802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 i="1">
                <a:solidFill>
                  <a:srgbClr val="66666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 i="1">
                <a:solidFill>
                  <a:srgbClr val="66666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 i="1">
                <a:solidFill>
                  <a:srgbClr val="66666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i="1">
                <a:solidFill>
                  <a:srgbClr val="66666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i="1">
                <a:solidFill>
                  <a:srgbClr val="66666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i="1">
                <a:solidFill>
                  <a:srgbClr val="66666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i="1">
                <a:solidFill>
                  <a:srgbClr val="66666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i="1">
                <a:solidFill>
                  <a:srgbClr val="66666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i="1">
                <a:solidFill>
                  <a:srgbClr val="666666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 txBox="1">
            <a:spLocks noGrp="1"/>
          </p:cNvSpPr>
          <p:nvPr>
            <p:ph type="body" idx="1"/>
          </p:nvPr>
        </p:nvSpPr>
        <p:spPr>
          <a:xfrm>
            <a:off x="1592350" y="3640275"/>
            <a:ext cx="65625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 i="1">
                <a:solidFill>
                  <a:srgbClr val="666666"/>
                </a:solidFill>
              </a:defRPr>
            </a:lvl1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5" name="Google Shape;45;p9"/>
          <p:cNvCxnSpPr/>
          <p:nvPr/>
        </p:nvCxnSpPr>
        <p:spPr>
          <a:xfrm>
            <a:off x="1706950" y="3643125"/>
            <a:ext cx="63213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1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1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592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48593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22-Nov-21</a:t>
            </a:fld>
            <a:endParaRPr lang="en-US"/>
          </a:p>
        </p:txBody>
      </p:sp>
      <p:sp>
        <p:nvSpPr>
          <p:cNvPr id="104859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4859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5335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7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 descr="libro.png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1556175" y="719375"/>
            <a:ext cx="6616800" cy="6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1556175" y="1378821"/>
            <a:ext cx="6616800" cy="30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inos"/>
              <a:buChar char="◈"/>
              <a:defRPr sz="30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nos"/>
              <a:buChar char="◆"/>
              <a:defRPr sz="24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nos"/>
              <a:buChar char="◇"/>
              <a:defRPr sz="24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nos"/>
              <a:buChar char="⬥"/>
              <a:defRPr sz="18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nos"/>
              <a:buChar char="⬦"/>
              <a:defRPr sz="18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nos"/>
              <a:buChar char="⬦"/>
              <a:defRPr sz="18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nos"/>
              <a:buChar char="⬦"/>
              <a:defRPr sz="18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nos"/>
              <a:buChar char="⬦"/>
              <a:defRPr sz="18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nos"/>
              <a:buChar char="⬦"/>
              <a:defRPr sz="18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1pPr>
            <a:lvl2pPr lvl="1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2pPr>
            <a:lvl3pPr lvl="2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3pPr>
            <a:lvl4pPr lvl="3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4pPr>
            <a:lvl5pPr lvl="4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5pPr>
            <a:lvl6pPr lvl="5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6pPr>
            <a:lvl7pPr lvl="6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7pPr>
            <a:lvl8pPr lvl="7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8pPr>
            <a:lvl9pPr lvl="8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5" r:id="rId3"/>
    <p:sldLayoutId id="2147483657" r:id="rId4"/>
    <p:sldLayoutId id="2147483673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microsoft.com/office/2007/relationships/hdphoto" Target="../media/hdphoto2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3.wdp"/><Relationship Id="rId7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7" Type="http://schemas.microsoft.com/office/2007/relationships/hdphoto" Target="../media/hdphoto2.wdp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3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3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7" Type="http://schemas.microsoft.com/office/2007/relationships/hdphoto" Target="../media/hdphoto2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5.xml"/><Relationship Id="rId4" Type="http://schemas.microsoft.com/office/2007/relationships/hdphoto" Target="../media/hdphoto1.wdp"/></Relationships>
</file>

<file path=ppt/slides/_rels/slide3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hyperlink" Target="mailto:atiqullahrac@gmail.com" TargetMode="External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200" y="514350"/>
            <a:ext cx="7228850" cy="914400"/>
          </a:xfrm>
          <a:solidFill>
            <a:srgbClr val="FFFF00"/>
          </a:solidFill>
          <a:ln w="76200">
            <a:solidFill>
              <a:srgbClr val="0000FF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/>
          <a:lstStyle/>
          <a:p>
            <a:pPr algn="ctr">
              <a:lnSpc>
                <a:spcPts val="5000"/>
              </a:lnSpc>
            </a:pPr>
            <a:r>
              <a:rPr lang="en-US" sz="720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জব</a:t>
            </a:r>
            <a:r>
              <a:rPr lang="en-US" sz="720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নং-৩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29833" y="1538618"/>
            <a:ext cx="7228849" cy="2910876"/>
          </a:xfrm>
          <a:ln w="7620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algn="ctr"/>
            <a:r>
              <a:rPr lang="en-US" sz="6000" b="1" i="0" dirty="0" err="1">
                <a:solidFill>
                  <a:srgbClr val="08080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FFFF"/>
                </a:highlight>
                <a:latin typeface="Nikosh" pitchFamily="2" charset="0"/>
                <a:cs typeface="Nikosh" pitchFamily="2" charset="0"/>
              </a:rPr>
              <a:t>জবের</a:t>
            </a:r>
            <a:r>
              <a:rPr lang="en-US" sz="6000" b="1" i="0" dirty="0">
                <a:solidFill>
                  <a:srgbClr val="08080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FFFF"/>
                </a:highlight>
                <a:latin typeface="Nikosh" pitchFamily="2" charset="0"/>
                <a:cs typeface="Nikosh" pitchFamily="2" charset="0"/>
              </a:rPr>
              <a:t> </a:t>
            </a:r>
            <a:r>
              <a:rPr lang="en-US" sz="6000" b="1" i="0" dirty="0" err="1">
                <a:solidFill>
                  <a:srgbClr val="08080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FFFF"/>
                </a:highlight>
                <a:latin typeface="Nikosh" pitchFamily="2" charset="0"/>
                <a:cs typeface="Nikosh" pitchFamily="2" charset="0"/>
              </a:rPr>
              <a:t>নাম</a:t>
            </a:r>
            <a:endParaRPr lang="en-US" sz="6000" b="1" i="0" dirty="0">
              <a:solidFill>
                <a:srgbClr val="080808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00FFFF"/>
              </a:highlight>
              <a:latin typeface="Nikosh" pitchFamily="2" charset="0"/>
              <a:cs typeface="Nikosh" pitchFamily="2" charset="0"/>
            </a:endParaRPr>
          </a:p>
          <a:p>
            <a:r>
              <a:rPr lang="en-US" sz="4400" b="1" i="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ট্রান্সমিশন</a:t>
            </a:r>
            <a:r>
              <a:rPr lang="en-US" sz="4400" b="1" i="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400" b="1" i="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বা</a:t>
            </a:r>
            <a:r>
              <a:rPr lang="en-US" sz="4400" b="1" i="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400" b="1" i="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ওয়ালগেইন</a:t>
            </a:r>
            <a:r>
              <a:rPr lang="en-US" sz="4400" b="1" i="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400" b="1" i="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4400" b="1" i="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400" b="1" i="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পর্যবেক্ষণ</a:t>
            </a:r>
            <a:endParaRPr lang="en-US" sz="4400" b="1" i="0" dirty="0">
              <a:solidFill>
                <a:srgbClr val="0000FF"/>
              </a:solidFill>
              <a:latin typeface="Nikosh" pitchFamily="2" charset="0"/>
              <a:cs typeface="Nikosh" pitchFamily="2" charset="0"/>
            </a:endParaRPr>
          </a:p>
          <a:p>
            <a:r>
              <a:rPr lang="en-US" sz="3400" b="1" i="0" spc="-3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Study  the  transmission/ wall  gain  load</a:t>
            </a:r>
          </a:p>
          <a:p>
            <a:pPr algn="ctr"/>
            <a:r>
              <a:rPr lang="en-US" sz="48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তারিখঃ</a:t>
            </a:r>
            <a:r>
              <a:rPr lang="en-US" sz="48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০৯-১১-২০২১ </a:t>
            </a:r>
            <a:r>
              <a:rPr lang="en-US" sz="48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খ্রিঃ</a:t>
            </a:r>
            <a:r>
              <a:rPr lang="en-US" sz="48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“</a:t>
            </a:r>
            <a:r>
              <a:rPr lang="en-US" sz="48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সোমবার</a:t>
            </a:r>
            <a:r>
              <a:rPr lang="en-US" sz="48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1</a:t>
            </a:fld>
            <a:endParaRPr lang="en">
              <a:solidFill>
                <a:srgbClr val="79728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6" name="TextBox 5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="" xmlns:a16="http://schemas.microsoft.com/office/drawing/2014/main" id="{9C1AD17D-CBB9-43C7-97B5-47A2A2AC6E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C731DDD5-732C-4040-97D9-0F07A0345B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B6CB4E4D-07AF-4B9D-948F-581D7685444D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C0D3CA94-E15B-40CA-BA7B-F0CF8083B013}"/>
              </a:ext>
            </a:extLst>
          </p:cNvPr>
          <p:cNvSpPr txBox="1"/>
          <p:nvPr/>
        </p:nvSpPr>
        <p:spPr>
          <a:xfrm rot="16200000">
            <a:off x="6741746" y="2315805"/>
            <a:ext cx="4228296" cy="55079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lnSpc>
                <a:spcPts val="1700"/>
              </a:lnSpc>
            </a:pP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20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32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288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514350"/>
            <a:ext cx="7315199" cy="3977676"/>
          </a:xfrm>
          <a:ln w="76200">
            <a:solidFill>
              <a:srgbClr val="0000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0" lvl="0"/>
            <a:r>
              <a:rPr lang="en-US" sz="7000" b="1" i="0" dirty="0">
                <a:solidFill>
                  <a:srgbClr val="000000"/>
                </a:solidFill>
                <a:latin typeface="Calibri"/>
              </a:rPr>
              <a:t>3.3 </a:t>
            </a:r>
            <a:r>
              <a:rPr lang="en-US" sz="7000" b="1" i="0" dirty="0">
                <a:solidFill>
                  <a:srgbClr val="FF0000"/>
                </a:solidFill>
                <a:latin typeface="Calibri"/>
              </a:rPr>
              <a:t>Solve Problems</a:t>
            </a:r>
          </a:p>
          <a:p>
            <a:pPr marL="0" lvl="0"/>
            <a:r>
              <a:rPr lang="en-US" sz="6000" b="1" i="0" dirty="0">
                <a:solidFill>
                  <a:srgbClr val="FF0000"/>
                </a:solidFill>
                <a:latin typeface="Calibri"/>
              </a:rPr>
              <a:t> </a:t>
            </a:r>
            <a:r>
              <a:rPr lang="en-US" sz="6400" b="1" i="0" spc="-300" dirty="0">
                <a:solidFill>
                  <a:srgbClr val="000000"/>
                </a:solidFill>
                <a:latin typeface="Calibri"/>
              </a:rPr>
              <a:t>related to </a:t>
            </a:r>
            <a:r>
              <a:rPr lang="en-US" sz="6400" b="1" i="0" spc="-300" dirty="0">
                <a:solidFill>
                  <a:srgbClr val="0000FF"/>
                </a:solidFill>
                <a:latin typeface="Calibri"/>
              </a:rPr>
              <a:t>transmission</a:t>
            </a:r>
          </a:p>
          <a:p>
            <a:pPr marL="0" lvl="0"/>
            <a:r>
              <a:rPr lang="en-US" sz="6000" b="1" i="0" spc="-150" dirty="0">
                <a:solidFill>
                  <a:srgbClr val="0000FF"/>
                </a:solidFill>
                <a:latin typeface="Calibri"/>
              </a:rPr>
              <a:t> </a:t>
            </a:r>
            <a:r>
              <a:rPr lang="en-US" sz="6700" b="1" i="0" spc="-150" dirty="0">
                <a:solidFill>
                  <a:srgbClr val="0000FF"/>
                </a:solidFill>
                <a:latin typeface="Calibri"/>
              </a:rPr>
              <a:t>load</a:t>
            </a:r>
            <a:r>
              <a:rPr lang="en-US" sz="6700" b="1" i="0" spc="-150" dirty="0">
                <a:solidFill>
                  <a:srgbClr val="000000"/>
                </a:solidFill>
                <a:latin typeface="Calibri"/>
              </a:rPr>
              <a:t>/ </a:t>
            </a:r>
            <a:r>
              <a:rPr lang="en-US" sz="6700" b="1" i="0" dirty="0">
                <a:solidFill>
                  <a:srgbClr val="000000"/>
                </a:solidFill>
                <a:latin typeface="Calibri"/>
              </a:rPr>
              <a:t>wall gain load </a:t>
            </a:r>
          </a:p>
          <a:p>
            <a:pPr lvl="0"/>
            <a:endParaRPr lang="en-US" b="1" i="0" dirty="0"/>
          </a:p>
          <a:p>
            <a:endParaRPr lang="en-US" b="1" i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="" xmlns:a16="http://schemas.microsoft.com/office/drawing/2014/main" id="{A1CABCF5-9933-457F-ABE8-9EB1F64923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248CF3BD-70AF-4FE9-BF77-421F294930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C4B83D15-5996-4DD0-8012-75B7EB3223B9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C0D3CA94-E15B-40CA-BA7B-F0CF8083B013}"/>
              </a:ext>
            </a:extLst>
          </p:cNvPr>
          <p:cNvSpPr txBox="1"/>
          <p:nvPr/>
        </p:nvSpPr>
        <p:spPr>
          <a:xfrm rot="16200000">
            <a:off x="6741746" y="2315805"/>
            <a:ext cx="4228296" cy="55079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lnSpc>
                <a:spcPts val="1700"/>
              </a:lnSpc>
            </a:pP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20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32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8157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06795" y="2163903"/>
            <a:ext cx="7315200" cy="2389050"/>
          </a:xfrm>
          <a:ln w="7620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0" lvl="0">
              <a:lnSpc>
                <a:spcPts val="3400"/>
              </a:lnSpc>
            </a:pPr>
            <a:r>
              <a:rPr lang="en-US" sz="3200" b="1" i="0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১।  </a:t>
            </a:r>
            <a:r>
              <a:rPr lang="en-US" sz="3200" b="1" i="0" spc="-15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জবের</a:t>
            </a:r>
            <a:r>
              <a:rPr lang="en-US" sz="3200" b="1" i="0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200" b="1" i="0" spc="-15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উদ্দেশ্য</a:t>
            </a:r>
            <a:r>
              <a:rPr lang="en-US" sz="3200" b="1" i="0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800" b="1" i="0" spc="-15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(Objectives</a:t>
            </a:r>
            <a:r>
              <a:rPr lang="en-US" sz="2800" b="1" i="0" spc="-150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):-</a:t>
            </a:r>
            <a:endParaRPr lang="en-US" sz="2800" b="1" i="0" spc="-150" dirty="0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>
              <a:lnSpc>
                <a:spcPts val="3400"/>
              </a:lnSpc>
            </a:pPr>
            <a:r>
              <a:rPr lang="en-US" sz="3200" b="1" i="0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২।  </a:t>
            </a:r>
            <a:r>
              <a:rPr lang="en-US" sz="3200" b="1" i="0" spc="-15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কার্যপ্রণালী</a:t>
            </a:r>
            <a:r>
              <a:rPr lang="en-US" sz="3200" b="1" i="0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200" b="1" i="0" spc="-15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(Working </a:t>
            </a:r>
            <a:r>
              <a:rPr lang="en-US" sz="3200" b="1" i="0" spc="-150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Procedure):-</a:t>
            </a:r>
            <a:endParaRPr lang="en-US" sz="3200" b="1" i="0" spc="-150" dirty="0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>
              <a:lnSpc>
                <a:spcPts val="3400"/>
              </a:lnSpc>
            </a:pPr>
            <a:r>
              <a:rPr lang="en-US" sz="3000" b="1" i="0" dirty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৩। </a:t>
            </a:r>
            <a:r>
              <a:rPr lang="en-US" sz="3000" b="1" i="0" dirty="0" err="1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সমস্যাবলি</a:t>
            </a:r>
            <a:r>
              <a:rPr lang="en-US" sz="3000" b="1" i="0" dirty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  ও </a:t>
            </a:r>
            <a:r>
              <a:rPr lang="en-US" sz="3000" b="1" i="0" dirty="0" err="1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সমাধান</a:t>
            </a:r>
            <a:r>
              <a:rPr lang="en-US" sz="3000" b="1" i="0" dirty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000" b="1" i="0" dirty="0">
                <a:solidFill>
                  <a:srgbClr val="08080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3000" b="1" i="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 &amp; Solving </a:t>
            </a:r>
            <a:r>
              <a:rPr lang="en-US" sz="3000" b="1" i="0" dirty="0" smtClean="0">
                <a:solidFill>
                  <a:srgbClr val="08080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):-</a:t>
            </a:r>
            <a:endParaRPr lang="en-US" sz="3000" b="1" i="0" dirty="0">
              <a:solidFill>
                <a:srgbClr val="08080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>
              <a:lnSpc>
                <a:spcPts val="3400"/>
              </a:lnSpc>
            </a:pPr>
            <a:r>
              <a:rPr lang="en-US" sz="3000" b="1" i="0" dirty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৪। </a:t>
            </a:r>
            <a:r>
              <a:rPr lang="en-US" sz="3000" b="1" i="0" dirty="0" err="1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সতর্কতা</a:t>
            </a:r>
            <a:r>
              <a:rPr lang="en-US" sz="3000" b="1" i="0" dirty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000" b="1" i="0" dirty="0">
                <a:solidFill>
                  <a:srgbClr val="08080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3000" b="1" i="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Precautions</a:t>
            </a:r>
            <a:r>
              <a:rPr lang="en-US" sz="3000" b="1" i="0" dirty="0" smtClean="0">
                <a:solidFill>
                  <a:srgbClr val="08080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):- </a:t>
            </a:r>
            <a:endParaRPr lang="en-US" sz="3000" b="1" i="0" dirty="0">
              <a:solidFill>
                <a:srgbClr val="08080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>
              <a:lnSpc>
                <a:spcPts val="3400"/>
              </a:lnSpc>
            </a:pPr>
            <a:r>
              <a:rPr lang="en-US" sz="3000" b="1" i="0" dirty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৫। </a:t>
            </a:r>
            <a:r>
              <a:rPr lang="en-US" sz="3000" b="1" i="0" dirty="0" err="1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মন্তব্য</a:t>
            </a:r>
            <a:r>
              <a:rPr lang="en-US" sz="3000" b="1" i="0" dirty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000" b="1" i="0" dirty="0">
                <a:solidFill>
                  <a:srgbClr val="08080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3000" b="1" i="0" dirty="0">
                <a:solidFill>
                  <a:srgbClr val="01210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Remarks</a:t>
            </a:r>
            <a:r>
              <a:rPr lang="en-US" sz="3000" b="1" i="0" dirty="0" smtClean="0">
                <a:solidFill>
                  <a:srgbClr val="08080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):- </a:t>
            </a:r>
            <a:endParaRPr lang="en-US" sz="3000" b="1" i="0" dirty="0">
              <a:solidFill>
                <a:srgbClr val="08080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11</a:t>
            </a:fld>
            <a:endParaRPr lang="en">
              <a:solidFill>
                <a:srgbClr val="79728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6414976"/>
              </p:ext>
            </p:extLst>
          </p:nvPr>
        </p:nvGraphicFramePr>
        <p:xfrm>
          <a:off x="1206795" y="548463"/>
          <a:ext cx="7315200" cy="1724660"/>
        </p:xfrm>
        <a:graphic>
          <a:graphicData uri="http://schemas.openxmlformats.org/drawingml/2006/table">
            <a:tbl>
              <a:tblPr firstRow="1" bandRow="1">
                <a:tableStyleId>{626D88B8-E38D-4647-814C-4219EAFAFF94}</a:tableStyleId>
              </a:tblPr>
              <a:tblGrid>
                <a:gridCol w="114300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172200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423665">
                <a:tc>
                  <a:txBody>
                    <a:bodyPr/>
                    <a:lstStyle/>
                    <a:p>
                      <a:pPr algn="l"/>
                      <a:r>
                        <a:rPr lang="en-US" sz="2000" b="1" dirty="0" err="1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জব</a:t>
                      </a:r>
                      <a:r>
                        <a:rPr lang="en-US" sz="2000" b="1" baseline="0" dirty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 </a:t>
                      </a:r>
                      <a:r>
                        <a:rPr lang="en-US" sz="2000" b="1" baseline="0" dirty="0" err="1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নং</a:t>
                      </a:r>
                      <a:r>
                        <a:rPr lang="en-US" sz="2000" b="1" baseline="0" dirty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- ৩</a:t>
                      </a:r>
                      <a:endParaRPr lang="en-US" sz="2000" b="1" dirty="0">
                        <a:solidFill>
                          <a:srgbClr val="000000"/>
                        </a:solidFill>
                        <a:latin typeface="Nikosh" pitchFamily="2" charset="0"/>
                        <a:cs typeface="Nikosh" pitchFamily="2" charset="0"/>
                      </a:endParaRP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840"/>
                        </a:lnSpc>
                      </a:pPr>
                      <a:r>
                        <a:rPr lang="en-US" sz="2000" b="1" dirty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                     </a:t>
                      </a:r>
                      <a:r>
                        <a:rPr lang="en-US" sz="2000" b="1" dirty="0" smtClean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                    </a:t>
                      </a:r>
                      <a:r>
                        <a:rPr lang="en-US" sz="3600" b="1" spc="-150" dirty="0" err="1" smtClean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তারিখ</a:t>
                      </a:r>
                      <a:r>
                        <a:rPr lang="en-US" sz="3600" b="1" spc="-150" dirty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: ০৯- ১১-</a:t>
                      </a:r>
                      <a:r>
                        <a:rPr lang="en-US" sz="3600" b="1" spc="-150" baseline="0" dirty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 ২০২১ </a:t>
                      </a:r>
                      <a:r>
                        <a:rPr lang="en-US" sz="3600" b="1" spc="-150" baseline="0" dirty="0" err="1" smtClean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খ্রি</a:t>
                      </a:r>
                      <a:r>
                        <a:rPr lang="en-US" sz="3600" b="1" spc="-150" baseline="0" dirty="0" smtClean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:</a:t>
                      </a:r>
                      <a:endParaRPr lang="en-US" sz="2400" b="1" spc="-150" dirty="0">
                        <a:solidFill>
                          <a:srgbClr val="000000"/>
                        </a:solidFill>
                        <a:latin typeface="Nikosh" pitchFamily="2" charset="0"/>
                        <a:cs typeface="Nikosh" pitchFamily="2" charset="0"/>
                      </a:endParaRPr>
                    </a:p>
                  </a:txBody>
                  <a:tcP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066222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err="1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জবের</a:t>
                      </a:r>
                      <a:r>
                        <a:rPr lang="en-US" sz="2000" b="1" dirty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 </a:t>
                      </a:r>
                      <a:r>
                        <a:rPr lang="en-US" sz="2000" b="1" dirty="0" err="1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নাম</a:t>
                      </a:r>
                      <a:r>
                        <a:rPr lang="en-US" sz="2000" b="1" dirty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: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457200" marR="0" lvl="0" indent="-41910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666666"/>
                        </a:buClr>
                        <a:buSzPts val="1800"/>
                        <a:buFont typeface="Tinos"/>
                        <a:buNone/>
                        <a:tabLst/>
                        <a:defRPr/>
                      </a:pPr>
                      <a:r>
                        <a:rPr lang="en-US" sz="3150" b="1" spc="-150" dirty="0">
                          <a:solidFill>
                            <a:srgbClr val="000000"/>
                          </a:solidFill>
                          <a:latin typeface="Calibri"/>
                          <a:ea typeface="Tinos"/>
                          <a:cs typeface="Tinos"/>
                          <a:sym typeface="Tinos"/>
                        </a:rPr>
                        <a:t>3. Study the transmission/wall gain load</a:t>
                      </a:r>
                      <a:r>
                        <a:rPr lang="en-US" sz="2800" b="1" spc="-150" dirty="0">
                          <a:solidFill>
                            <a:srgbClr val="000000"/>
                          </a:solidFill>
                          <a:latin typeface="Calibri"/>
                          <a:ea typeface="Tinos"/>
                          <a:cs typeface="Tinos"/>
                          <a:sym typeface="Tinos"/>
                        </a:rPr>
                        <a:t/>
                      </a:r>
                      <a:br>
                        <a:rPr lang="en-US" sz="2800" b="1" spc="-150" dirty="0">
                          <a:solidFill>
                            <a:srgbClr val="000000"/>
                          </a:solidFill>
                          <a:latin typeface="Calibri"/>
                          <a:ea typeface="Tinos"/>
                          <a:cs typeface="Tinos"/>
                          <a:sym typeface="Tinos"/>
                        </a:rPr>
                      </a:br>
                      <a:r>
                        <a:rPr lang="en-US" sz="3800" b="1" spc="-150" dirty="0" err="1">
                          <a:solidFill>
                            <a:srgbClr val="0000FF"/>
                          </a:solidFill>
                          <a:latin typeface="Nikosh" pitchFamily="2" charset="0"/>
                          <a:ea typeface="Tinos"/>
                          <a:cs typeface="Nikosh" pitchFamily="2" charset="0"/>
                          <a:sym typeface="Tinos"/>
                        </a:rPr>
                        <a:t>ট্রান্সমিশন</a:t>
                      </a:r>
                      <a:r>
                        <a:rPr lang="en-US" sz="3800" b="1" spc="-150" dirty="0">
                          <a:solidFill>
                            <a:srgbClr val="0000FF"/>
                          </a:solidFill>
                          <a:latin typeface="Nikosh" pitchFamily="2" charset="0"/>
                          <a:ea typeface="Tinos"/>
                          <a:cs typeface="Nikosh" pitchFamily="2" charset="0"/>
                          <a:sym typeface="Tinos"/>
                        </a:rPr>
                        <a:t> </a:t>
                      </a:r>
                      <a:r>
                        <a:rPr lang="en-US" sz="3800" b="1" spc="-150" dirty="0" err="1">
                          <a:solidFill>
                            <a:srgbClr val="0000FF"/>
                          </a:solidFill>
                          <a:latin typeface="Nikosh" pitchFamily="2" charset="0"/>
                          <a:ea typeface="Tinos"/>
                          <a:cs typeface="Nikosh" pitchFamily="2" charset="0"/>
                          <a:sym typeface="Tinos"/>
                        </a:rPr>
                        <a:t>বা</a:t>
                      </a:r>
                      <a:r>
                        <a:rPr lang="en-US" sz="3800" b="1" spc="-150" dirty="0">
                          <a:solidFill>
                            <a:srgbClr val="0000FF"/>
                          </a:solidFill>
                          <a:latin typeface="Nikosh" pitchFamily="2" charset="0"/>
                          <a:ea typeface="Tinos"/>
                          <a:cs typeface="Nikosh" pitchFamily="2" charset="0"/>
                          <a:sym typeface="Tinos"/>
                        </a:rPr>
                        <a:t> </a:t>
                      </a:r>
                      <a:r>
                        <a:rPr lang="en-US" sz="3800" b="1" spc="-150" dirty="0" err="1">
                          <a:solidFill>
                            <a:srgbClr val="0000FF"/>
                          </a:solidFill>
                          <a:latin typeface="Nikosh" pitchFamily="2" charset="0"/>
                          <a:ea typeface="Tinos"/>
                          <a:cs typeface="Nikosh" pitchFamily="2" charset="0"/>
                          <a:sym typeface="Tinos"/>
                        </a:rPr>
                        <a:t>ওয়ালগেইন</a:t>
                      </a:r>
                      <a:r>
                        <a:rPr lang="en-US" sz="3800" b="1" spc="-150" dirty="0">
                          <a:solidFill>
                            <a:srgbClr val="0000FF"/>
                          </a:solidFill>
                          <a:latin typeface="Nikosh" pitchFamily="2" charset="0"/>
                          <a:ea typeface="Tinos"/>
                          <a:cs typeface="Nikosh" pitchFamily="2" charset="0"/>
                          <a:sym typeface="Tinos"/>
                        </a:rPr>
                        <a:t> </a:t>
                      </a:r>
                      <a:r>
                        <a:rPr lang="en-US" sz="3800" b="1" spc="-150" dirty="0" err="1">
                          <a:solidFill>
                            <a:srgbClr val="0000FF"/>
                          </a:solidFill>
                          <a:latin typeface="Nikosh" pitchFamily="2" charset="0"/>
                          <a:ea typeface="Tinos"/>
                          <a:cs typeface="Nikosh" pitchFamily="2" charset="0"/>
                          <a:sym typeface="Tinos"/>
                        </a:rPr>
                        <a:t>লোড</a:t>
                      </a:r>
                      <a:r>
                        <a:rPr lang="en-US" sz="3800" b="1" spc="-150" dirty="0">
                          <a:solidFill>
                            <a:srgbClr val="0000FF"/>
                          </a:solidFill>
                          <a:latin typeface="Nikosh" pitchFamily="2" charset="0"/>
                          <a:ea typeface="Tinos"/>
                          <a:cs typeface="Nikosh" pitchFamily="2" charset="0"/>
                          <a:sym typeface="Tinos"/>
                        </a:rPr>
                        <a:t> </a:t>
                      </a:r>
                      <a:r>
                        <a:rPr lang="en-US" sz="3800" b="1" spc="-150" dirty="0" err="1">
                          <a:solidFill>
                            <a:srgbClr val="0000FF"/>
                          </a:solidFill>
                          <a:latin typeface="Nikosh" pitchFamily="2" charset="0"/>
                          <a:ea typeface="Tinos"/>
                          <a:cs typeface="Nikosh" pitchFamily="2" charset="0"/>
                          <a:sym typeface="Tinos"/>
                        </a:rPr>
                        <a:t>পর্যবেক্ষণ</a:t>
                      </a:r>
                      <a:endParaRPr kumimoji="0" lang="en-US" sz="3800" b="1" i="0" u="none" strike="noStrike" kern="0" cap="none" spc="-150" normalizeH="0" baseline="0" noProof="0" dirty="0">
                        <a:ln>
                          <a:noFill/>
                        </a:ln>
                        <a:solidFill>
                          <a:srgbClr val="0D01AF"/>
                        </a:solidFill>
                        <a:effectLst/>
                        <a:uLnTx/>
                        <a:uFillTx/>
                        <a:latin typeface="Nikosh" pitchFamily="2" charset="0"/>
                        <a:ea typeface="Tinos"/>
                        <a:cs typeface="Nikosh" pitchFamily="2" charset="0"/>
                        <a:sym typeface="Tinos"/>
                      </a:endParaRPr>
                    </a:p>
                  </a:txBody>
                  <a:tcP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="" xmlns:a16="http://schemas.microsoft.com/office/drawing/2014/main" id="{EE44F2AA-0FD9-426B-8C75-7A30E31B5E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="" xmlns:a16="http://schemas.microsoft.com/office/drawing/2014/main" id="{ABBC2C63-689E-4E82-A649-3CA0B095C00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E21230E6-F8FD-4A12-9745-1B821F3CD42F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C0D3CA94-E15B-40CA-BA7B-F0CF8083B013}"/>
              </a:ext>
            </a:extLst>
          </p:cNvPr>
          <p:cNvSpPr txBox="1"/>
          <p:nvPr/>
        </p:nvSpPr>
        <p:spPr>
          <a:xfrm rot="16200000">
            <a:off x="6741746" y="2315805"/>
            <a:ext cx="4228296" cy="55079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lnSpc>
                <a:spcPts val="1700"/>
              </a:lnSpc>
            </a:pP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20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32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6453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200" y="514350"/>
            <a:ext cx="7315200" cy="838200"/>
          </a:xfrm>
          <a:ln w="57150">
            <a:solidFill>
              <a:srgbClr val="0000FF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>
              <a:lnSpc>
                <a:spcPts val="4600"/>
              </a:lnSpc>
            </a:pPr>
            <a:r>
              <a:rPr lang="en-US" sz="5500" spc="-150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১। </a:t>
            </a:r>
            <a:r>
              <a:rPr lang="en-US" sz="5500" spc="-150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উদ্দেশ্য</a:t>
            </a:r>
            <a:r>
              <a:rPr lang="en-US" sz="5500" spc="-150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400" spc="-15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(Objectives):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1451785"/>
            <a:ext cx="7315200" cy="3047999"/>
          </a:xfrm>
          <a:ln w="76200">
            <a:solidFill>
              <a:srgbClr val="0099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algn="just"/>
            <a:r>
              <a:rPr lang="bn-BD" sz="5300" b="1" i="0" spc="-30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১। প্রতিষ্ঠানের </a:t>
            </a:r>
            <a:r>
              <a:rPr lang="bn-BD" sz="5300" b="1" i="0" spc="-300" dirty="0" err="1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লাইব্রেরি,রেফ্রিজারেশন</a:t>
            </a:r>
            <a:endParaRPr lang="bn-BD" sz="5300" b="1" i="0" spc="-300" dirty="0">
              <a:solidFill>
                <a:srgbClr val="000000"/>
              </a:solidFill>
              <a:latin typeface="Nikosh" panose="02000000000000000000" pitchFamily="2" charset="0"/>
              <a:cs typeface="Nikosh" panose="02000000000000000000" pitchFamily="2" charset="0"/>
              <a:sym typeface="Oswald"/>
            </a:endParaRPr>
          </a:p>
          <a:p>
            <a:pPr algn="just"/>
            <a:r>
              <a:rPr lang="bn-BD" sz="5300" b="1" i="0" spc="-30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  </a:t>
            </a:r>
            <a:r>
              <a:rPr lang="bn-BD" sz="5300" b="1" i="0" spc="-300" dirty="0" err="1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ওয়ার্কশপ</a:t>
            </a:r>
            <a:r>
              <a:rPr lang="bn-BD" sz="5300" b="1" i="0" spc="-30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, </a:t>
            </a:r>
            <a:r>
              <a:rPr lang="bn-BD" sz="5300" b="1" i="0" spc="-300" dirty="0" err="1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অডিটোরিয়ামের</a:t>
            </a:r>
            <a:r>
              <a:rPr lang="bn-BD" sz="5300" b="1" i="0" spc="-30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 </a:t>
            </a:r>
            <a:r>
              <a:rPr lang="bn-BD" sz="5300" b="1" i="0" spc="-300" dirty="0" err="1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প্রতিচ্ছবি</a:t>
            </a:r>
            <a:endParaRPr lang="bn-BD" sz="5300" b="1" i="0" spc="-300" dirty="0">
              <a:solidFill>
                <a:srgbClr val="000000"/>
              </a:solidFill>
              <a:latin typeface="Nikosh" panose="02000000000000000000" pitchFamily="2" charset="0"/>
              <a:cs typeface="Nikosh" panose="02000000000000000000" pitchFamily="2" charset="0"/>
              <a:sym typeface="Oswald"/>
            </a:endParaRPr>
          </a:p>
          <a:p>
            <a:pPr algn="just"/>
            <a:r>
              <a:rPr lang="bn-BD" sz="5300" b="1" i="0" spc="-30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  </a:t>
            </a:r>
            <a:r>
              <a:rPr lang="bn-BD" sz="5300" b="1" i="0" spc="-300" dirty="0" err="1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অঙ্কনকরণ</a:t>
            </a:r>
            <a:r>
              <a:rPr lang="bn-BD" sz="5300" b="1" i="0" spc="-30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  সম্পর্কে  অবগত  হওয়া</a:t>
            </a:r>
            <a:endParaRPr lang="en-US" sz="5300" b="1" i="0" spc="-300" dirty="0">
              <a:solidFill>
                <a:srgbClr val="000000"/>
              </a:solidFill>
              <a:latin typeface="Nikosh" panose="02000000000000000000" pitchFamily="2" charset="0"/>
              <a:cs typeface="Nikosh" panose="02000000000000000000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="" xmlns:a16="http://schemas.microsoft.com/office/drawing/2014/main" id="{6D5F8ABF-588C-4643-AFAF-2A86F8FB46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4FCE9A29-558C-45D6-9563-581D370B1C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02628092-46B4-4494-AAAF-B1D80E501CF6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C0D3CA94-E15B-40CA-BA7B-F0CF8083B013}"/>
              </a:ext>
            </a:extLst>
          </p:cNvPr>
          <p:cNvSpPr txBox="1"/>
          <p:nvPr/>
        </p:nvSpPr>
        <p:spPr>
          <a:xfrm rot="16200000">
            <a:off x="6741746" y="2315805"/>
            <a:ext cx="4228296" cy="55079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lnSpc>
                <a:spcPts val="1700"/>
              </a:lnSpc>
            </a:pP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20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32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626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86536" y="592319"/>
            <a:ext cx="7126069" cy="3825276"/>
          </a:xfrm>
          <a:ln w="76200">
            <a:solidFill>
              <a:srgbClr val="0000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bn-BD" sz="6100" b="1" i="0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২। </a:t>
            </a:r>
            <a:r>
              <a:rPr lang="bn-BD" sz="6100" b="1" i="0" spc="-150" dirty="0" err="1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লাইব্রেরি</a:t>
            </a:r>
            <a:r>
              <a:rPr lang="bn-BD" sz="6100" b="1" i="0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, </a:t>
            </a:r>
            <a:r>
              <a:rPr lang="bn-BD" sz="6100" b="1" i="0" spc="-150" dirty="0" err="1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রেফ্রিজারেশন</a:t>
            </a:r>
            <a:endParaRPr lang="bn-BD" sz="6100" b="1" i="0" spc="-150" dirty="0">
              <a:solidFill>
                <a:srgbClr val="080808"/>
              </a:solidFill>
              <a:latin typeface="Nikosh" panose="02000000000000000000" pitchFamily="2" charset="0"/>
              <a:cs typeface="Nikosh" panose="02000000000000000000" pitchFamily="2" charset="0"/>
              <a:sym typeface="Oswald"/>
            </a:endParaRPr>
          </a:p>
          <a:p>
            <a:r>
              <a:rPr lang="bn-BD" sz="6100" b="1" i="0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  </a:t>
            </a:r>
            <a:r>
              <a:rPr lang="bn-BD" sz="6100" b="1" i="0" spc="-150" dirty="0" err="1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ওয়ার্কশপ</a:t>
            </a:r>
            <a:r>
              <a:rPr lang="bn-BD" sz="6100" b="1" i="0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, </a:t>
            </a:r>
            <a:r>
              <a:rPr lang="bn-BD" sz="6100" b="1" i="0" spc="-150" dirty="0" err="1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অডিটোরিয়াম</a:t>
            </a:r>
            <a:r>
              <a:rPr lang="bn-BD" sz="6100" b="1" i="0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 এর </a:t>
            </a:r>
          </a:p>
          <a:p>
            <a:r>
              <a:rPr lang="bn-BD" sz="6100" b="1" i="0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 ‘</a:t>
            </a:r>
            <a:r>
              <a:rPr lang="bn-BD" sz="6100" b="1" i="0" spc="-150" dirty="0" err="1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ইউ</a:t>
            </a:r>
            <a:r>
              <a:rPr lang="bn-BD" sz="6100" b="1" i="0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’ </a:t>
            </a:r>
            <a:r>
              <a:rPr lang="bn-BD" sz="6100" b="1" i="0" spc="-150" dirty="0" err="1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ফ্যাক্টর</a:t>
            </a:r>
            <a:r>
              <a:rPr lang="bn-BD" sz="6100" b="1" i="0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 </a:t>
            </a:r>
            <a:r>
              <a:rPr lang="bn-BD" sz="6100" b="1" i="0" spc="-150" dirty="0" err="1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সমাধানকরণ</a:t>
            </a:r>
            <a:r>
              <a:rPr lang="en-US" b="1" i="0" spc="-150" dirty="0">
                <a:solidFill>
                  <a:srgbClr val="25212A"/>
                </a:solidFill>
                <a:latin typeface="SutonnyMJ"/>
                <a:sym typeface="Oswald"/>
              </a:rPr>
              <a:t/>
            </a:r>
            <a:br>
              <a:rPr lang="en-US" b="1" i="0" spc="-150" dirty="0">
                <a:solidFill>
                  <a:srgbClr val="25212A"/>
                </a:solidFill>
                <a:latin typeface="SutonnyMJ"/>
                <a:sym typeface="Oswald"/>
              </a:rPr>
            </a:br>
            <a:endParaRPr lang="en-US" b="1" i="0" spc="-15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="" xmlns:a16="http://schemas.microsoft.com/office/drawing/2014/main" id="{D0678BB6-3FAF-4876-9858-70D1A01C65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6679E8FC-8BE6-4D84-A70F-61F453A07A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691A9B95-0CC4-47FB-90CC-A32EB2970CD3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C0D3CA94-E15B-40CA-BA7B-F0CF8083B013}"/>
              </a:ext>
            </a:extLst>
          </p:cNvPr>
          <p:cNvSpPr txBox="1"/>
          <p:nvPr/>
        </p:nvSpPr>
        <p:spPr>
          <a:xfrm rot="16200000">
            <a:off x="6741746" y="2315805"/>
            <a:ext cx="4228296" cy="55079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lnSpc>
                <a:spcPts val="1700"/>
              </a:lnSpc>
            </a:pP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20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32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3437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75903" y="592319"/>
            <a:ext cx="7238999" cy="3825276"/>
          </a:xfrm>
          <a:ln w="76200">
            <a:solidFill>
              <a:srgbClr val="0000FF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lvl="0" algn="just"/>
            <a:r>
              <a:rPr lang="bn-BD" sz="7200" b="1" i="0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৩। </a:t>
            </a:r>
            <a:r>
              <a:rPr lang="bn-BD" sz="7200" b="1" i="0" spc="-150" dirty="0" err="1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ট্রান্সমিশন</a:t>
            </a:r>
            <a:r>
              <a:rPr lang="bn-BD" sz="7200" b="1" i="0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 </a:t>
            </a:r>
            <a:r>
              <a:rPr lang="bn-BD" sz="7200" b="1" i="0" spc="-150" dirty="0" err="1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লোড</a:t>
            </a:r>
            <a:r>
              <a:rPr lang="bn-BD" sz="7200" b="1" i="0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 বা </a:t>
            </a:r>
          </a:p>
          <a:p>
            <a:pPr lvl="0" algn="just"/>
            <a:r>
              <a:rPr lang="bn-BD" sz="7200" b="1" i="0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 </a:t>
            </a:r>
            <a:r>
              <a:rPr lang="bn-BD" sz="7200" b="1" i="0" spc="-150" dirty="0" err="1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ওয়ালগেইন</a:t>
            </a:r>
            <a:r>
              <a:rPr lang="bn-BD" sz="7200" b="1" i="0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 </a:t>
            </a:r>
            <a:r>
              <a:rPr lang="bn-BD" sz="7200" b="1" i="0" spc="-150" dirty="0" err="1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লোড</a:t>
            </a:r>
            <a:r>
              <a:rPr lang="bn-BD" sz="7200" b="1" i="0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 সংক্রান্ত </a:t>
            </a:r>
          </a:p>
          <a:p>
            <a:pPr lvl="0" algn="just"/>
            <a:r>
              <a:rPr lang="bn-BD" sz="7200" b="1" i="0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 </a:t>
            </a:r>
            <a:r>
              <a:rPr lang="bn-BD" sz="7200" b="1" i="0" spc="-150" dirty="0" err="1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সমস্যাবলি</a:t>
            </a:r>
            <a:r>
              <a:rPr lang="bn-BD" sz="7200" b="1" i="0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  <a:sym typeface="Oswald"/>
              </a:rPr>
              <a:t> সমাধান করণ</a:t>
            </a:r>
            <a:endParaRPr lang="en-US" sz="1600" b="1" i="0" spc="-150" dirty="0">
              <a:solidFill>
                <a:srgbClr val="080808"/>
              </a:solidFill>
              <a:latin typeface="Nikosh" panose="02000000000000000000" pitchFamily="2" charset="0"/>
              <a:cs typeface="Nikosh" panose="02000000000000000000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="" xmlns:a16="http://schemas.microsoft.com/office/drawing/2014/main" id="{D45903C2-ECE5-4B5F-A32B-5A2D3F07DC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B7D49024-3F08-4B6F-B84F-FB44F40029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8F58EE30-2AA9-4BD4-95FE-F0F17453CCC8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C0D3CA94-E15B-40CA-BA7B-F0CF8083B013}"/>
              </a:ext>
            </a:extLst>
          </p:cNvPr>
          <p:cNvSpPr txBox="1"/>
          <p:nvPr/>
        </p:nvSpPr>
        <p:spPr>
          <a:xfrm rot="16200000">
            <a:off x="6741746" y="2315805"/>
            <a:ext cx="4228296" cy="55079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lnSpc>
                <a:spcPts val="1700"/>
              </a:lnSpc>
            </a:pP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20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32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698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7169" y="535616"/>
            <a:ext cx="7162798" cy="762000"/>
          </a:xfrm>
          <a:ln w="76200">
            <a:solidFill>
              <a:srgbClr val="00990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GB" sz="4400" spc="-300" dirty="0" smtClean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২। </a:t>
            </a:r>
            <a:r>
              <a:rPr lang="bn-BD" sz="4400" spc="-300" dirty="0" smtClean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কার্যপ্রণালি</a:t>
            </a:r>
            <a:r>
              <a:rPr lang="en-US" sz="4400" spc="-300" dirty="0" smtClean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</a:t>
            </a:r>
            <a:r>
              <a:rPr lang="en-US" sz="4400" spc="-300" dirty="0">
                <a:solidFill>
                  <a:srgbClr val="08080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(Working </a:t>
            </a:r>
            <a:r>
              <a:rPr lang="en-US" sz="4400" spc="-300" dirty="0" smtClean="0">
                <a:solidFill>
                  <a:srgbClr val="08080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</a:t>
            </a:r>
            <a:r>
              <a:rPr lang="en-US" sz="4400" spc="-300" dirty="0">
                <a:solidFill>
                  <a:srgbClr val="08080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86536" y="1407484"/>
            <a:ext cx="7162799" cy="3063276"/>
          </a:xfrm>
          <a:ln w="76200">
            <a:solidFill>
              <a:srgbClr val="0000FF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indent="-365760" algn="ctr">
              <a:lnSpc>
                <a:spcPts val="5600"/>
              </a:lnSpc>
            </a:pPr>
            <a:r>
              <a:rPr lang="bn-BD" sz="4000" b="1" i="0" spc="-150" dirty="0" err="1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হিমায়িত</a:t>
            </a:r>
            <a:r>
              <a:rPr lang="bn-BD" sz="40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স্থানের দেয়াল, </a:t>
            </a:r>
            <a:r>
              <a:rPr lang="bn-BD" sz="4000" b="1" i="0" spc="-150" dirty="0" err="1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ছাদ</a:t>
            </a:r>
            <a:r>
              <a:rPr lang="bn-BD" sz="40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এবং </a:t>
            </a:r>
            <a:r>
              <a:rPr lang="bn-BD" sz="4000" b="1" i="0" spc="-150" dirty="0" err="1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মেঝের</a:t>
            </a:r>
            <a:r>
              <a:rPr lang="bn-BD" sz="40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দুই</a:t>
            </a:r>
          </a:p>
          <a:p>
            <a:pPr marL="0" indent="-365760" algn="ctr">
              <a:lnSpc>
                <a:spcPts val="5600"/>
              </a:lnSpc>
            </a:pPr>
            <a:r>
              <a:rPr lang="bn-BD" sz="40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পার্শ্বের তাপমাত্রার  </a:t>
            </a:r>
            <a:r>
              <a:rPr lang="en-US" sz="4000" b="1" i="0" spc="-150" dirty="0" err="1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পার্থক্যকের</a:t>
            </a:r>
            <a:r>
              <a:rPr lang="bn-BD" sz="40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কারণে পরিবহন </a:t>
            </a:r>
          </a:p>
          <a:p>
            <a:pPr marL="0" indent="-365760" algn="ctr">
              <a:lnSpc>
                <a:spcPts val="5600"/>
              </a:lnSpc>
            </a:pPr>
            <a:r>
              <a:rPr lang="bn-BD" sz="4000" b="1" i="0" spc="-150" dirty="0" err="1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প্র</a:t>
            </a:r>
            <a:r>
              <a:rPr lang="en-US" sz="4000" b="1" i="0" spc="-150" dirty="0" err="1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ক্রিয়ায়</a:t>
            </a:r>
            <a:r>
              <a:rPr lang="bn-BD" sz="40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বাহিরের দিক হতে তাপ ভিতরের দিকে </a:t>
            </a:r>
          </a:p>
          <a:p>
            <a:pPr marL="0" indent="-365760" algn="ctr">
              <a:lnSpc>
                <a:spcPts val="5600"/>
              </a:lnSpc>
            </a:pPr>
            <a:r>
              <a:rPr lang="bn-BD" sz="40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প্রবাহিত বা সঞ্চালিত হয়। তাপ </a:t>
            </a:r>
            <a:r>
              <a:rPr lang="en-GB" sz="4000" b="1" i="0" spc="-150" dirty="0" smtClean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</a:t>
            </a:r>
            <a:r>
              <a:rPr lang="bn-BD" sz="4000" b="1" i="0" spc="-150" dirty="0" smtClean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প্রবাহের</a:t>
            </a:r>
            <a:r>
              <a:rPr lang="en-GB" sz="4000" b="1" i="0" spc="-150" dirty="0" smtClean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</a:t>
            </a:r>
            <a:r>
              <a:rPr lang="bn-BD" sz="4000" b="1" i="0" spc="-150" dirty="0" smtClean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</a:t>
            </a:r>
            <a:r>
              <a:rPr lang="bn-BD" sz="40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এই</a:t>
            </a:r>
            <a:endParaRPr lang="en-US" sz="4400" b="1" i="0" spc="-150" dirty="0">
              <a:solidFill>
                <a:srgbClr val="000000"/>
              </a:solidFill>
              <a:latin typeface="Nikosh" panose="02000000000000000000" pitchFamily="2" charset="0"/>
              <a:cs typeface="Nikosh" panose="02000000000000000000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="" xmlns:a16="http://schemas.microsoft.com/office/drawing/2014/main" id="{D7E2E48D-881F-4190-BBE2-188A948168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5D691036-EFAE-47A4-819B-A0B246C3A08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152C5790-475B-48BF-8C4F-A737461D4FB4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C0D3CA94-E15B-40CA-BA7B-F0CF8083B013}"/>
              </a:ext>
            </a:extLst>
          </p:cNvPr>
          <p:cNvSpPr txBox="1"/>
          <p:nvPr/>
        </p:nvSpPr>
        <p:spPr>
          <a:xfrm rot="16200000">
            <a:off x="6741746" y="2315805"/>
            <a:ext cx="4228296" cy="55079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lnSpc>
                <a:spcPts val="1700"/>
              </a:lnSpc>
            </a:pP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20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32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8402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438150"/>
            <a:ext cx="7391399" cy="4114800"/>
          </a:xfrm>
          <a:solidFill>
            <a:schemeClr val="bg1"/>
          </a:solidFill>
          <a:ln w="76200">
            <a:solidFill>
              <a:srgbClr val="0000FF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/>
          <a:lstStyle/>
          <a:p>
            <a:pPr marL="0">
              <a:lnSpc>
                <a:spcPts val="6200"/>
              </a:lnSpc>
            </a:pPr>
            <a:r>
              <a:rPr lang="bn-BD" sz="54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হারকেই </a:t>
            </a:r>
            <a:r>
              <a:rPr lang="bn-BD" sz="5400" b="1" i="0" spc="-150" dirty="0" err="1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ওয়ালগেইন</a:t>
            </a:r>
            <a:r>
              <a:rPr lang="bn-BD" sz="54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</a:t>
            </a:r>
            <a:r>
              <a:rPr lang="bn-BD" sz="5400" b="1" i="0" spc="-150" dirty="0" err="1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লোড</a:t>
            </a:r>
            <a:r>
              <a:rPr lang="bn-BD" sz="54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বা </a:t>
            </a:r>
            <a:r>
              <a:rPr lang="bn-BD" sz="5400" b="1" i="0" spc="-150" dirty="0" err="1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ওয়াল</a:t>
            </a:r>
            <a:r>
              <a:rPr lang="bn-BD" sz="54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</a:t>
            </a:r>
          </a:p>
          <a:p>
            <a:pPr marL="0" algn="ctr">
              <a:lnSpc>
                <a:spcPts val="6200"/>
              </a:lnSpc>
            </a:pPr>
            <a:r>
              <a:rPr lang="bn-BD" sz="5400" b="1" i="0" spc="-150" dirty="0" err="1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লিকেজ</a:t>
            </a:r>
            <a:r>
              <a:rPr lang="bn-BD" sz="54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</a:t>
            </a:r>
            <a:r>
              <a:rPr lang="bn-BD" sz="5400" b="1" i="0" spc="-150" dirty="0" err="1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লোড</a:t>
            </a:r>
            <a:r>
              <a:rPr lang="bn-BD" sz="54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বলা হয়। বাস্তবে </a:t>
            </a:r>
          </a:p>
          <a:p>
            <a:pPr marL="0" algn="ctr">
              <a:lnSpc>
                <a:spcPts val="6200"/>
              </a:lnSpc>
            </a:pPr>
            <a:r>
              <a:rPr lang="bn-BD" sz="50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কোনো নিয়ন্ত্রিত স্থানের দেওয়াল, </a:t>
            </a:r>
            <a:r>
              <a:rPr lang="bn-BD" sz="5000" b="1" i="0" spc="-150" dirty="0" err="1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ছাদ</a:t>
            </a:r>
            <a:endParaRPr lang="bn-BD" sz="5000" b="1" i="0" spc="-150" dirty="0">
              <a:solidFill>
                <a:srgbClr val="000000"/>
              </a:solidFill>
              <a:latin typeface="Nikosh" panose="02000000000000000000" pitchFamily="2" charset="0"/>
              <a:cs typeface="Nikosh" panose="02000000000000000000" pitchFamily="2" charset="0"/>
            </a:endParaRPr>
          </a:p>
          <a:p>
            <a:pPr marL="0" algn="ctr">
              <a:lnSpc>
                <a:spcPts val="6200"/>
              </a:lnSpc>
            </a:pPr>
            <a:r>
              <a:rPr lang="bn-BD" sz="54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এবং </a:t>
            </a:r>
            <a:r>
              <a:rPr lang="bn-BD" sz="5400" b="1" i="0" spc="-150" dirty="0" err="1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মেঝেকে</a:t>
            </a:r>
            <a:r>
              <a:rPr lang="bn-BD" sz="54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</a:t>
            </a:r>
            <a:r>
              <a:rPr lang="bn-BD" sz="5400" b="1" i="0" spc="-150" dirty="0" err="1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সম্পূর্ণরূপে</a:t>
            </a:r>
            <a:r>
              <a:rPr lang="bn-BD" sz="54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</a:t>
            </a:r>
            <a:r>
              <a:rPr lang="bn-BD" sz="5400" b="1" i="0" spc="-150" dirty="0" err="1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অন্তরতি</a:t>
            </a:r>
            <a:r>
              <a:rPr lang="bn-BD" sz="54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</a:t>
            </a:r>
          </a:p>
          <a:p>
            <a:pPr marL="0" algn="ctr">
              <a:lnSpc>
                <a:spcPts val="6200"/>
              </a:lnSpc>
            </a:pPr>
            <a:r>
              <a:rPr lang="bn-BD" sz="54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(</a:t>
            </a:r>
            <a:r>
              <a:rPr lang="en-US" sz="5400" b="1" i="0" spc="-15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Insulation</a:t>
            </a:r>
            <a:r>
              <a:rPr lang="bn-BD" sz="54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) করা সম্ভব নয়</a:t>
            </a:r>
            <a:endParaRPr lang="en-US" sz="4000" b="1" i="0" dirty="0">
              <a:latin typeface="Nikosh" panose="02000000000000000000" pitchFamily="2" charset="0"/>
              <a:cs typeface="Nikosh" panose="02000000000000000000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="" xmlns:a16="http://schemas.microsoft.com/office/drawing/2014/main" id="{5E483542-3FAD-4982-A083-0D2892D218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133D65E3-031E-4C37-A88A-C5E5B55023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46B71509-3A6B-42D2-9773-2DCD87DF34AD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C0D3CA94-E15B-40CA-BA7B-F0CF8083B013}"/>
              </a:ext>
            </a:extLst>
          </p:cNvPr>
          <p:cNvSpPr txBox="1"/>
          <p:nvPr/>
        </p:nvSpPr>
        <p:spPr>
          <a:xfrm rot="16200000">
            <a:off x="6741746" y="2315805"/>
            <a:ext cx="4228296" cy="55079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lnSpc>
                <a:spcPts val="1700"/>
              </a:lnSpc>
            </a:pP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20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32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6659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514350"/>
            <a:ext cx="7315199" cy="3977676"/>
          </a:xfrm>
          <a:solidFill>
            <a:schemeClr val="bg1"/>
          </a:solidFill>
          <a:ln w="76200">
            <a:solidFill>
              <a:srgbClr val="00990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/>
          <a:lstStyle/>
          <a:p>
            <a:pPr marL="0" lvl="0" algn="ctr"/>
            <a:r>
              <a:rPr lang="bn-BD" sz="38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কাঠামোর মাধ্যমে </a:t>
            </a:r>
            <a:r>
              <a:rPr lang="bn-BD" sz="3800" b="1" i="0" spc="-150" dirty="0" err="1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সঞ্চালিত</a:t>
            </a:r>
            <a:r>
              <a:rPr lang="bn-BD" sz="38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তাপের পরিমাণ নির্ণয়</a:t>
            </a:r>
            <a:endParaRPr lang="en-US" sz="3800" b="1" i="0" spc="-150" dirty="0">
              <a:solidFill>
                <a:srgbClr val="000000"/>
              </a:solidFill>
              <a:latin typeface="Nikosh" panose="02000000000000000000" pitchFamily="2" charset="0"/>
              <a:cs typeface="Nikosh" panose="02000000000000000000" pitchFamily="2" charset="0"/>
            </a:endParaRPr>
          </a:p>
          <a:p>
            <a:pPr marL="0" lvl="0" algn="ctr"/>
            <a:r>
              <a:rPr lang="en-US" sz="36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</a:t>
            </a:r>
            <a:r>
              <a:rPr lang="bn-BD" sz="38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করতে সাধারণত তাপ </a:t>
            </a:r>
            <a:r>
              <a:rPr lang="bn-BD" sz="3800" b="1" i="0" spc="-150" dirty="0" err="1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পরিবাহিত</a:t>
            </a:r>
            <a:r>
              <a:rPr lang="bn-BD" sz="38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দেওয়াল, </a:t>
            </a:r>
            <a:r>
              <a:rPr lang="bn-BD" sz="3800" b="1" i="0" spc="-150" dirty="0" err="1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ছাদ</a:t>
            </a:r>
            <a:r>
              <a:rPr lang="bn-BD" sz="38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ও </a:t>
            </a:r>
            <a:endParaRPr lang="en-US" sz="3800" b="1" i="0" spc="-150" dirty="0">
              <a:solidFill>
                <a:srgbClr val="000000"/>
              </a:solidFill>
              <a:latin typeface="Nikosh" panose="02000000000000000000" pitchFamily="2" charset="0"/>
              <a:cs typeface="Nikosh" panose="02000000000000000000" pitchFamily="2" charset="0"/>
            </a:endParaRPr>
          </a:p>
          <a:p>
            <a:pPr marL="0" lvl="0" algn="ctr"/>
            <a:r>
              <a:rPr lang="bn-BD" sz="4000" b="1" i="0" spc="-150" dirty="0" err="1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মেঝের</a:t>
            </a:r>
            <a:r>
              <a:rPr lang="bn-BD" sz="4000" b="1" i="0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ক্ষেত্রফল</a:t>
            </a:r>
            <a:r>
              <a:rPr lang="en-US" sz="4000" b="1" i="0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</a:t>
            </a:r>
            <a:r>
              <a:rPr lang="en-US" sz="4230" b="1" i="0" spc="-150" dirty="0">
                <a:solidFill>
                  <a:srgbClr val="FF0000"/>
                </a:solidFill>
                <a:latin typeface="Times New Roman"/>
              </a:rPr>
              <a:t>(</a:t>
            </a:r>
            <a:r>
              <a:rPr lang="en-US" sz="4000" b="1" i="0" spc="-150" dirty="0">
                <a:solidFill>
                  <a:srgbClr val="FF0000"/>
                </a:solidFill>
                <a:latin typeface="Times New Roman"/>
              </a:rPr>
              <a:t>A</a:t>
            </a:r>
            <a:r>
              <a:rPr lang="en-US" sz="4230" b="1" i="0" spc="-150" dirty="0">
                <a:solidFill>
                  <a:srgbClr val="000000"/>
                </a:solidFill>
                <a:latin typeface="Times New Roman"/>
              </a:rPr>
              <a:t>)</a:t>
            </a:r>
            <a:r>
              <a:rPr lang="en-US" sz="36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</a:t>
            </a:r>
            <a:r>
              <a:rPr lang="bn-BD" sz="36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দেয়ালের তাপ পরিবহনের </a:t>
            </a:r>
            <a:endParaRPr lang="en-US" sz="3600" b="1" i="0" spc="-150" dirty="0">
              <a:solidFill>
                <a:srgbClr val="000000"/>
              </a:solidFill>
              <a:latin typeface="Nikosh" panose="02000000000000000000" pitchFamily="2" charset="0"/>
              <a:cs typeface="Nikosh" panose="02000000000000000000" pitchFamily="2" charset="0"/>
            </a:endParaRPr>
          </a:p>
          <a:p>
            <a:pPr marL="0" lvl="0" algn="ctr"/>
            <a:r>
              <a:rPr lang="bn-BD" sz="40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সার্বিক </a:t>
            </a:r>
            <a:r>
              <a:rPr lang="bn-BD" sz="4000" b="1" i="0" spc="-150" dirty="0" err="1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গুণাঙ্ক</a:t>
            </a:r>
            <a:r>
              <a:rPr lang="en-US" sz="40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</a:t>
            </a:r>
            <a:r>
              <a:rPr lang="en-US" sz="4150" b="1" i="0" spc="-150" dirty="0">
                <a:solidFill>
                  <a:srgbClr val="000000"/>
                </a:solidFill>
                <a:latin typeface="Times New Roman"/>
              </a:rPr>
              <a:t>(</a:t>
            </a:r>
            <a:r>
              <a:rPr lang="en-US" sz="4000" b="1" i="0" spc="-150" dirty="0">
                <a:solidFill>
                  <a:srgbClr val="FF0000"/>
                </a:solidFill>
                <a:latin typeface="Times New Roman"/>
              </a:rPr>
              <a:t>U</a:t>
            </a:r>
            <a:r>
              <a:rPr lang="en-US" sz="4150" b="1" i="0" spc="-150" dirty="0">
                <a:solidFill>
                  <a:srgbClr val="000000"/>
                </a:solidFill>
                <a:latin typeface="Times New Roman"/>
              </a:rPr>
              <a:t>), </a:t>
            </a:r>
            <a:r>
              <a:rPr lang="bn-BD" sz="40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দেওয়ালের দুই পার্শ্বের তলের</a:t>
            </a:r>
          </a:p>
          <a:p>
            <a:pPr marL="0" lvl="0" algn="ctr"/>
            <a:r>
              <a:rPr lang="bn-BD" sz="40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তাপমাত্রার </a:t>
            </a:r>
            <a:r>
              <a:rPr lang="bn-BD" sz="4000" b="1" i="0" spc="-150" dirty="0" err="1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র্পাথক্য</a:t>
            </a:r>
            <a:r>
              <a:rPr lang="en-US" sz="40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130" b="1" i="0" spc="-150" dirty="0">
                <a:solidFill>
                  <a:srgbClr val="000000"/>
                </a:solidFill>
                <a:latin typeface="Times New Roman"/>
              </a:rPr>
              <a:t>(</a:t>
            </a:r>
            <a:r>
              <a:rPr lang="en-US" sz="4000" b="1" i="0" spc="-150" dirty="0">
                <a:solidFill>
                  <a:srgbClr val="FF0000"/>
                </a:solidFill>
                <a:latin typeface="Times New Roman"/>
              </a:rPr>
              <a:t>TD</a:t>
            </a:r>
            <a:r>
              <a:rPr lang="en-US" sz="4130" b="1" i="0" spc="-150" dirty="0">
                <a:solidFill>
                  <a:srgbClr val="000000"/>
                </a:solidFill>
                <a:latin typeface="Times New Roman"/>
              </a:rPr>
              <a:t>) </a:t>
            </a:r>
            <a:r>
              <a:rPr lang="bn-BD" sz="40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এবং দেওয়ালের </a:t>
            </a:r>
            <a:r>
              <a:rPr lang="bn-BD" sz="4000" b="1" i="0" spc="-150" dirty="0" err="1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পুরূত্ব</a:t>
            </a:r>
            <a:r>
              <a:rPr lang="bn-BD" sz="40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</a:t>
            </a:r>
          </a:p>
          <a:p>
            <a:pPr marL="0" lvl="0" algn="ctr"/>
            <a:r>
              <a:rPr lang="bn-BD" sz="4800" b="1" i="0" spc="-150" dirty="0" err="1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ইত্যা</a:t>
            </a:r>
            <a:r>
              <a:rPr lang="en-US" sz="4800" b="1" i="0" spc="-150" dirty="0" err="1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দির</a:t>
            </a:r>
            <a:r>
              <a:rPr lang="bn-BD" sz="48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মান জানার প্রয়োজন হয়।</a:t>
            </a:r>
            <a:endParaRPr lang="en-US" sz="6000" b="1" i="0" dirty="0">
              <a:latin typeface="Nikosh" panose="02000000000000000000" pitchFamily="2" charset="0"/>
              <a:cs typeface="Nikosh" panose="02000000000000000000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="" xmlns:a16="http://schemas.microsoft.com/office/drawing/2014/main" id="{2E454732-8DAD-4F30-B8A4-BA15E91DD1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B229292E-C51C-40AD-B953-BBB9533242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644D7519-A981-4A87-AB2A-2350B92BC53F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C0D3CA94-E15B-40CA-BA7B-F0CF8083B013}"/>
              </a:ext>
            </a:extLst>
          </p:cNvPr>
          <p:cNvSpPr txBox="1"/>
          <p:nvPr/>
        </p:nvSpPr>
        <p:spPr>
          <a:xfrm rot="16200000">
            <a:off x="6741746" y="2315805"/>
            <a:ext cx="4228296" cy="55079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lnSpc>
                <a:spcPts val="1700"/>
              </a:lnSpc>
            </a:pP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20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32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9075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514350"/>
            <a:ext cx="7391399" cy="3977676"/>
          </a:xfrm>
          <a:solidFill>
            <a:schemeClr val="bg1"/>
          </a:solidFill>
          <a:ln w="76200">
            <a:solidFill>
              <a:srgbClr val="0000FF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/>
          <a:lstStyle/>
          <a:p>
            <a:pPr marL="0" lvl="0" algn="ctr">
              <a:lnSpc>
                <a:spcPts val="6000"/>
              </a:lnSpc>
            </a:pPr>
            <a:r>
              <a:rPr lang="bn-BD" sz="46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দেওয়াল, </a:t>
            </a:r>
            <a:r>
              <a:rPr lang="bn-BD" sz="4600" b="1" i="0" spc="-150" dirty="0" err="1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ছাদ</a:t>
            </a:r>
            <a:r>
              <a:rPr lang="bn-BD" sz="46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ও </a:t>
            </a:r>
            <a:r>
              <a:rPr lang="bn-BD" sz="4600" b="1" i="0" spc="-150" dirty="0" err="1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মেঝের</a:t>
            </a:r>
            <a:r>
              <a:rPr lang="bn-BD" sz="46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দুই পার্শ্বের তলের</a:t>
            </a:r>
          </a:p>
          <a:p>
            <a:pPr marL="0" lvl="0" algn="ctr">
              <a:lnSpc>
                <a:spcPts val="6000"/>
              </a:lnSpc>
            </a:pPr>
            <a:r>
              <a:rPr lang="bn-BD" sz="4500" b="1" i="0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তাপমাত্রার </a:t>
            </a:r>
            <a:r>
              <a:rPr lang="bn-BD" sz="4500" b="1" i="0" spc="-150" dirty="0" err="1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র্পাথক্যরে</a:t>
            </a:r>
            <a:r>
              <a:rPr lang="bn-BD" sz="4500" b="1" i="0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 জন্য দেওয়াল, </a:t>
            </a:r>
            <a:r>
              <a:rPr lang="bn-BD" sz="4500" b="1" i="0" spc="-150" dirty="0" err="1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ছাদ</a:t>
            </a:r>
            <a:r>
              <a:rPr lang="bn-BD" sz="4500" b="1" i="0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ও </a:t>
            </a:r>
          </a:p>
          <a:p>
            <a:pPr marL="0" lvl="0" algn="ctr">
              <a:lnSpc>
                <a:spcPts val="6000"/>
              </a:lnSpc>
            </a:pPr>
            <a:r>
              <a:rPr lang="bn-BD" sz="4400" b="1" i="0" spc="-150" dirty="0" err="1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মেঝে</a:t>
            </a:r>
            <a:r>
              <a:rPr lang="bn-BD" sz="4400" b="1" i="0" spc="-150" dirty="0">
                <a:solidFill>
                  <a:srgbClr val="000000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বা কাঠামোর যে কোনো অংশ দিয়ে যে</a:t>
            </a:r>
          </a:p>
          <a:p>
            <a:pPr marL="0" lvl="0" algn="ctr">
              <a:lnSpc>
                <a:spcPts val="6000"/>
              </a:lnSpc>
            </a:pPr>
            <a:r>
              <a:rPr lang="bn-BD" sz="4600" b="1" i="0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পরিমাণ তাপ সঞ্চালিত হয়, তা </a:t>
            </a:r>
            <a:r>
              <a:rPr lang="en-GB" sz="4600" b="1" i="0" spc="-150" dirty="0" err="1" smtClean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নি</a:t>
            </a:r>
            <a:r>
              <a:rPr lang="bn-BD" sz="4600" b="1" i="0" spc="-150" dirty="0" smtClean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ম্ন  </a:t>
            </a:r>
            <a:r>
              <a:rPr lang="bn-BD" sz="4600" b="1" i="0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বর্ণিত</a:t>
            </a:r>
          </a:p>
          <a:p>
            <a:pPr marL="0" lvl="0" algn="ctr">
              <a:lnSpc>
                <a:spcPts val="6000"/>
              </a:lnSpc>
            </a:pPr>
            <a:r>
              <a:rPr lang="bn-BD" sz="4700" b="1" i="0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সূত্রের সাহায্যে   নির্ণয় করা যায়। </a:t>
            </a:r>
            <a:r>
              <a:rPr lang="bn-BD" sz="4700" b="1" i="0" spc="-150" dirty="0" err="1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অর্থা</a:t>
            </a:r>
            <a:r>
              <a:rPr lang="bn-BD" sz="4700" b="1" i="0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ৎ-</a:t>
            </a:r>
            <a:endParaRPr lang="en-US" sz="4700" b="1" i="0" dirty="0">
              <a:solidFill>
                <a:srgbClr val="080808"/>
              </a:solidFill>
              <a:latin typeface="Nikosh" panose="02000000000000000000" pitchFamily="2" charset="0"/>
              <a:cs typeface="Nikosh" panose="02000000000000000000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="" xmlns:a16="http://schemas.microsoft.com/office/drawing/2014/main" id="{9B5D4313-82A1-404D-9350-6679A3CEC3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B6133BDD-F19E-40A1-A452-AF25763D20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7E41FCB1-0884-4BE0-8B39-A7C385A0FA92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C0D3CA94-E15B-40CA-BA7B-F0CF8083B013}"/>
              </a:ext>
            </a:extLst>
          </p:cNvPr>
          <p:cNvSpPr txBox="1"/>
          <p:nvPr/>
        </p:nvSpPr>
        <p:spPr>
          <a:xfrm rot="16200000">
            <a:off x="6741746" y="2315805"/>
            <a:ext cx="4228296" cy="55079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lnSpc>
                <a:spcPts val="1700"/>
              </a:lnSpc>
            </a:pP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20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32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9643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219200" y="514350"/>
                <a:ext cx="7315199" cy="3977676"/>
              </a:xfrm>
              <a:solidFill>
                <a:schemeClr val="bg1"/>
              </a:solidFill>
              <a:ln w="76200">
                <a:solidFill>
                  <a:srgbClr val="0000FF"/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/>
              <a:lstStyle/>
              <a:p>
                <a:r>
                  <a:rPr lang="en-US" sz="3600" b="1" i="0" spc="-150" dirty="0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Q = A</a:t>
                </a:r>
                <a14:m>
                  <m:oMath xmlns:m="http://schemas.openxmlformats.org/officeDocument/2006/math">
                    <m:r>
                      <a:rPr lang="en-US" sz="3600" b="1" i="1" spc="-150" smtClean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/>
                        <a:ea typeface="Cambria Math"/>
                      </a:rPr>
                      <m:t>×</m:t>
                    </m:r>
                  </m:oMath>
                </a14:m>
                <a:r>
                  <a:rPr lang="en-US" sz="3600" b="1" i="0" spc="-150" dirty="0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U </a:t>
                </a:r>
                <a14:m>
                  <m:oMath xmlns:m="http://schemas.openxmlformats.org/officeDocument/2006/math">
                    <m:r>
                      <a:rPr lang="en-US" sz="3600" b="1" i="1" spc="-150" smtClean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/>
                        <a:ea typeface="Cambria Math"/>
                      </a:rPr>
                      <m:t>×</m:t>
                    </m:r>
                  </m:oMath>
                </a14:m>
                <a:r>
                  <a:rPr lang="en-US" sz="3600" b="1" i="0" spc="-150" dirty="0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TD</a:t>
                </a:r>
              </a:p>
              <a:p>
                <a:pPr>
                  <a:lnSpc>
                    <a:spcPts val="4300"/>
                  </a:lnSpc>
                </a:pPr>
                <a:r>
                  <a:rPr lang="bn-BD" sz="3600" b="1" i="0" spc="-150" dirty="0">
                    <a:solidFill>
                      <a:srgbClr val="000000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এখানে,</a:t>
                </a:r>
                <a:endParaRPr lang="en-US" sz="3600" b="1" i="0" spc="-150" dirty="0">
                  <a:solidFill>
                    <a:srgbClr val="000000"/>
                  </a:solidFill>
                  <a:latin typeface="Nikosh" panose="02000000000000000000" pitchFamily="2" charset="0"/>
                  <a:cs typeface="Nikosh" panose="02000000000000000000" pitchFamily="2" charset="0"/>
                </a:endParaRPr>
              </a:p>
              <a:p>
                <a:pPr>
                  <a:lnSpc>
                    <a:spcPts val="4300"/>
                  </a:lnSpc>
                </a:pPr>
                <a:r>
                  <a:rPr lang="en-US" sz="3500" b="1" i="0" spc="-300" dirty="0">
                    <a:solidFill>
                      <a:srgbClr val="000000"/>
                    </a:solidFill>
                    <a:latin typeface="Times New Roman"/>
                  </a:rPr>
                  <a:t>Q = </a:t>
                </a:r>
                <a:r>
                  <a:rPr lang="bn-BD" sz="3500" b="1" i="0" spc="-300" dirty="0">
                    <a:solidFill>
                      <a:srgbClr val="000000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কাঠামোর </a:t>
                </a:r>
                <a:r>
                  <a:rPr lang="en-US" sz="3500" b="1" i="0" spc="-300" dirty="0">
                    <a:solidFill>
                      <a:srgbClr val="000000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 </a:t>
                </a:r>
                <a:r>
                  <a:rPr lang="bn-BD" sz="3500" b="1" i="0" spc="-300" dirty="0">
                    <a:solidFill>
                      <a:srgbClr val="000000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মাধ্যমে  </a:t>
                </a:r>
                <a:r>
                  <a:rPr lang="bn-BD" sz="3500" b="1" i="0" spc="-300" dirty="0" err="1">
                    <a:solidFill>
                      <a:srgbClr val="000000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সঞ্চালিত</a:t>
                </a:r>
                <a:r>
                  <a:rPr lang="en-US" sz="3500" b="1" i="0" spc="-300" dirty="0">
                    <a:solidFill>
                      <a:srgbClr val="000000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 </a:t>
                </a:r>
                <a:r>
                  <a:rPr lang="bn-BD" sz="3500" b="1" i="0" spc="-300" dirty="0">
                    <a:solidFill>
                      <a:srgbClr val="000000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 তাপের </a:t>
                </a:r>
                <a:r>
                  <a:rPr lang="en-US" sz="3500" b="1" i="0" spc="-300" dirty="0">
                    <a:solidFill>
                      <a:srgbClr val="000000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 </a:t>
                </a:r>
                <a:r>
                  <a:rPr lang="bn-BD" sz="3500" b="1" i="0" spc="-300" dirty="0">
                    <a:solidFill>
                      <a:srgbClr val="000000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পরিমাণ </a:t>
                </a:r>
                <a:r>
                  <a:rPr lang="en-US" sz="3500" b="1" i="0" spc="-300" dirty="0">
                    <a:solidFill>
                      <a:srgbClr val="000000"/>
                    </a:solidFill>
                    <a:latin typeface="Times New Roman"/>
                  </a:rPr>
                  <a:t>(</a:t>
                </a:r>
                <a:r>
                  <a:rPr lang="en-US" sz="3500" b="1" i="0" spc="-300" dirty="0">
                    <a:solidFill>
                      <a:srgbClr val="FF0000"/>
                    </a:solidFill>
                    <a:latin typeface="Times New Roman"/>
                  </a:rPr>
                  <a:t>Watt</a:t>
                </a:r>
                <a:r>
                  <a:rPr lang="en-US" sz="3500" b="1" i="0" spc="-300" dirty="0">
                    <a:solidFill>
                      <a:srgbClr val="000000"/>
                    </a:solidFill>
                    <a:latin typeface="Times New Roman"/>
                  </a:rPr>
                  <a:t>)</a:t>
                </a:r>
              </a:p>
              <a:p>
                <a:pPr>
                  <a:lnSpc>
                    <a:spcPts val="4300"/>
                  </a:lnSpc>
                </a:pPr>
                <a:r>
                  <a:rPr lang="en-US" sz="3900" b="1" i="0" spc="-150" dirty="0">
                    <a:solidFill>
                      <a:srgbClr val="000000"/>
                    </a:solidFill>
                    <a:latin typeface="Times New Roman"/>
                  </a:rPr>
                  <a:t>A = </a:t>
                </a:r>
                <a:r>
                  <a:rPr lang="bn-BD" sz="3900" b="1" i="0" spc="-150" dirty="0">
                    <a:solidFill>
                      <a:srgbClr val="080808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কাঠামো বা দেয়ালের তলের ক্ষেত্রফল </a:t>
                </a:r>
                <a:r>
                  <a:rPr lang="en-US" sz="3900" b="1" i="0" spc="-150" dirty="0">
                    <a:solidFill>
                      <a:srgbClr val="000000"/>
                    </a:solidFill>
                    <a:latin typeface="Times New Roman"/>
                  </a:rPr>
                  <a:t>(</a:t>
                </a:r>
                <a:r>
                  <a:rPr lang="en-US" sz="3900" b="1" i="0" spc="-150" dirty="0">
                    <a:solidFill>
                      <a:srgbClr val="FF0000"/>
                    </a:solidFill>
                    <a:latin typeface="Times New Roman"/>
                  </a:rPr>
                  <a:t>m</a:t>
                </a:r>
                <a:r>
                  <a:rPr lang="en-US" sz="3900" b="1" i="0" spc="-150" baseline="30000" dirty="0">
                    <a:solidFill>
                      <a:srgbClr val="FF0000"/>
                    </a:solidFill>
                    <a:latin typeface="Times New Roman"/>
                  </a:rPr>
                  <a:t>2</a:t>
                </a:r>
                <a:r>
                  <a:rPr lang="en-US" sz="3900" b="1" i="0" spc="-150" dirty="0">
                    <a:solidFill>
                      <a:srgbClr val="000000"/>
                    </a:solidFill>
                    <a:latin typeface="Times New Roman"/>
                  </a:rPr>
                  <a:t>)</a:t>
                </a:r>
              </a:p>
              <a:p>
                <a:pPr>
                  <a:lnSpc>
                    <a:spcPts val="4300"/>
                  </a:lnSpc>
                </a:pPr>
                <a:r>
                  <a:rPr lang="pl-PL" sz="3800" b="1" i="0" spc="-150" dirty="0">
                    <a:solidFill>
                      <a:srgbClr val="000000"/>
                    </a:solidFill>
                    <a:latin typeface="Times New Roman"/>
                  </a:rPr>
                  <a:t>U = </a:t>
                </a:r>
                <a:r>
                  <a:rPr lang="bn-BD" sz="3800" b="1" i="0" spc="-150" dirty="0">
                    <a:solidFill>
                      <a:srgbClr val="080808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তাপ পরিবহনের সার্বিক </a:t>
                </a:r>
                <a:r>
                  <a:rPr lang="bn-BD" sz="3800" b="1" i="0" spc="-150" dirty="0" err="1">
                    <a:solidFill>
                      <a:srgbClr val="080808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গুণাঙ্ক</a:t>
                </a:r>
                <a:r>
                  <a:rPr lang="pl-PL" sz="3800" b="1" i="0" spc="-150" dirty="0">
                    <a:solidFill>
                      <a:srgbClr val="080808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 </a:t>
                </a:r>
                <a:r>
                  <a:rPr lang="pl-PL" sz="3800" b="1" i="0" spc="-15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</a:t>
                </a:r>
                <a:r>
                  <a:rPr lang="pl-PL" sz="3800" b="1" i="0" spc="-150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W/m</a:t>
                </a:r>
                <a:r>
                  <a:rPr lang="pl-PL" sz="3800" b="1" i="0" spc="-150" baseline="30000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14:m>
                  <m:oMath xmlns:m="http://schemas.openxmlformats.org/officeDocument/2006/math">
                    <m:r>
                      <a:rPr lang="pl-PL" sz="3800" b="1" i="1" spc="-150" baseline="30000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°</m:t>
                    </m:r>
                  </m:oMath>
                </a14:m>
                <a:r>
                  <a:rPr lang="en-US" sz="3800" b="1" i="0" spc="-150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</a:t>
                </a:r>
                <a:r>
                  <a:rPr lang="pl-PL" sz="3800" b="1" i="0" spc="-15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</a:p>
              <a:p>
                <a:pPr>
                  <a:lnSpc>
                    <a:spcPts val="4300"/>
                  </a:lnSpc>
                </a:pPr>
                <a:r>
                  <a:rPr lang="en-US" sz="3900" b="1" i="0" spc="-150" dirty="0">
                    <a:solidFill>
                      <a:srgbClr val="080808"/>
                    </a:solidFill>
                    <a:latin typeface="Times New Roman"/>
                  </a:rPr>
                  <a:t>TD = </a:t>
                </a:r>
                <a:r>
                  <a:rPr lang="bn-BD" sz="3900" b="1" i="0" spc="-150" dirty="0">
                    <a:solidFill>
                      <a:srgbClr val="080808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দেওয়াল, </a:t>
                </a:r>
                <a:r>
                  <a:rPr lang="bn-BD" sz="3900" b="1" i="0" spc="-150" dirty="0" err="1">
                    <a:solidFill>
                      <a:srgbClr val="080808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ছাদ</a:t>
                </a:r>
                <a:r>
                  <a:rPr lang="bn-BD" sz="3900" b="1" i="0" spc="-150" dirty="0">
                    <a:solidFill>
                      <a:srgbClr val="080808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 ও </a:t>
                </a:r>
                <a:r>
                  <a:rPr lang="bn-BD" sz="3900" b="1" i="0" spc="-150" dirty="0" err="1">
                    <a:solidFill>
                      <a:srgbClr val="080808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মেঝের</a:t>
                </a:r>
                <a:r>
                  <a:rPr lang="bn-BD" sz="3900" b="1" i="0" spc="-150" dirty="0">
                    <a:solidFill>
                      <a:srgbClr val="080808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 দুই পার্শ্বের তলের </a:t>
                </a:r>
                <a:endParaRPr lang="en-US" sz="3900" b="1" i="0" spc="-150" dirty="0">
                  <a:solidFill>
                    <a:srgbClr val="080808"/>
                  </a:solidFill>
                  <a:latin typeface="Nikosh" panose="02000000000000000000" pitchFamily="2" charset="0"/>
                  <a:cs typeface="Nikosh" panose="02000000000000000000" pitchFamily="2" charset="0"/>
                </a:endParaRPr>
              </a:p>
              <a:p>
                <a:pPr algn="ctr">
                  <a:lnSpc>
                    <a:spcPts val="4300"/>
                  </a:lnSpc>
                </a:pPr>
                <a:r>
                  <a:rPr lang="en-US" sz="3600" b="1" i="0" spc="-150" dirty="0">
                    <a:solidFill>
                      <a:srgbClr val="000000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 </a:t>
                </a:r>
                <a:r>
                  <a:rPr lang="bn-BD" sz="4400" b="1" i="0" spc="-150" dirty="0">
                    <a:solidFill>
                      <a:srgbClr val="000000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তাপমাত্রার </a:t>
                </a:r>
                <a:r>
                  <a:rPr lang="en-US" sz="4400" b="1" i="0" spc="-150" dirty="0" err="1">
                    <a:solidFill>
                      <a:srgbClr val="000000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পার্থক্য</a:t>
                </a:r>
                <a:r>
                  <a:rPr lang="en-US" sz="4400" b="1" i="0" spc="-150" dirty="0">
                    <a:solidFill>
                      <a:srgbClr val="000000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 </a:t>
                </a:r>
                <a:r>
                  <a:rPr lang="en-US" sz="4400" b="1" i="0" spc="-15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</a:t>
                </a:r>
                <a14:m>
                  <m:oMath xmlns:m="http://schemas.openxmlformats.org/officeDocument/2006/math">
                    <m:r>
                      <a:rPr lang="pl-PL" sz="4400" b="1" spc="-150" baseline="30000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°</m:t>
                    </m:r>
                  </m:oMath>
                </a14:m>
                <a:r>
                  <a:rPr lang="en-US" sz="4400" b="1" i="0" spc="-150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</a:t>
                </a:r>
                <a:r>
                  <a:rPr lang="en-US" sz="4400" b="1" i="0" spc="-15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endParaRPr lang="en-US" sz="4000" b="1" i="0" spc="-15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219200" y="514350"/>
                <a:ext cx="7315199" cy="3977676"/>
              </a:xfrm>
              <a:blipFill>
                <a:blip r:embed="rId2"/>
                <a:stretch>
                  <a:fillRect/>
                </a:stretch>
              </a:blipFill>
              <a:ln w="76200">
                <a:solidFill>
                  <a:srgbClr val="0000FF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="" xmlns:a16="http://schemas.microsoft.com/office/drawing/2014/main" id="{120724BF-3F2F-4D5C-A4AC-E8676BCD19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34DE41DA-2590-4E56-ADBE-67E33572F14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AF2FBC95-8B51-4A5E-86DA-CACD557C4822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C0D3CA94-E15B-40CA-BA7B-F0CF8083B013}"/>
              </a:ext>
            </a:extLst>
          </p:cNvPr>
          <p:cNvSpPr txBox="1"/>
          <p:nvPr/>
        </p:nvSpPr>
        <p:spPr>
          <a:xfrm rot="16200000">
            <a:off x="6741746" y="2315805"/>
            <a:ext cx="4228296" cy="55079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lnSpc>
                <a:spcPts val="1700"/>
              </a:lnSpc>
            </a:pP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20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32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3640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632" y="571053"/>
            <a:ext cx="7162800" cy="3886203"/>
          </a:xfrm>
          <a:ln w="76200">
            <a:solidFill>
              <a:srgbClr val="0000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0" algn="ctr"/>
            <a:r>
              <a:rPr lang="en-US" sz="9600" b="1" i="0" spc="-15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ব্যবহারিক</a:t>
            </a:r>
            <a:r>
              <a:rPr lang="en-US" sz="9600" b="1" i="0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9600" b="1" i="0" spc="-15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অংশ</a:t>
            </a:r>
            <a:endParaRPr lang="en-US" sz="9600" b="1" i="0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  <a:p>
            <a:pPr marL="0" algn="ctr"/>
            <a:r>
              <a:rPr lang="en-US" sz="9600" b="1" i="0" spc="-150" dirty="0">
                <a:solidFill>
                  <a:srgbClr val="0D01AF"/>
                </a:solidFill>
                <a:latin typeface="Calibri"/>
              </a:rPr>
              <a:t>PRACTICAL</a:t>
            </a:r>
          </a:p>
          <a:p>
            <a:pPr marL="0" algn="r"/>
            <a:r>
              <a:rPr lang="en-US" sz="4800" b="1" i="0" spc="-300" dirty="0">
                <a:solidFill>
                  <a:srgbClr val="009900"/>
                </a:solidFill>
                <a:latin typeface="Calibri"/>
                <a:cs typeface="Nikosh" pitchFamily="2" charset="0"/>
              </a:rPr>
              <a:t>09-11-2021</a:t>
            </a:r>
            <a:endParaRPr lang="en-US" sz="4800" b="1" i="0" spc="-300" dirty="0">
              <a:solidFill>
                <a:srgbClr val="009900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cademy Engraved LET" pitchFamily="2" charset="0"/>
                <a:ea typeface="+mn-ea"/>
                <a:cs typeface="+mn-cs"/>
              </a:rPr>
              <a:t>Presented By : A.M.ATIQULLAH,</a:t>
            </a:r>
            <a:r>
              <a:rPr kumimoji="0" lang="en-US" sz="1400" b="1" i="0" u="none" strike="noStrike" kern="0" cap="none" spc="0" normalizeH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cademy Engraved LET" pitchFamily="2" charset="0"/>
                <a:ea typeface="+mn-ea"/>
                <a:cs typeface="+mn-cs"/>
              </a:rPr>
              <a:t> </a:t>
            </a: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cademy Engraved LET" pitchFamily="2" charset="0"/>
                <a:ea typeface="+mn-ea"/>
                <a:cs typeface="+mn-cs"/>
              </a:rPr>
              <a:t>INSTRUCTOR(Tech) RAC </a:t>
            </a: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rPr>
              <a:t>DHAKA POLYTECHNIC INSTITUTE</a:t>
            </a:r>
            <a:r>
              <a:rPr lang="en-US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, Dhaka-1208</a:t>
            </a:r>
            <a:endParaRPr kumimoji="0" lang="en-US" sz="11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Book Antiqua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="" xmlns:a16="http://schemas.microsoft.com/office/drawing/2014/main" id="{785C49EB-3D50-4E3A-A8DB-FADE538521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0B70098B-2C84-4F44-A913-2FE2069DE7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C0FC5F9B-43D7-4D3E-9C69-29E9E720F859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C0D3CA94-E15B-40CA-BA7B-F0CF8083B013}"/>
              </a:ext>
            </a:extLst>
          </p:cNvPr>
          <p:cNvSpPr txBox="1"/>
          <p:nvPr/>
        </p:nvSpPr>
        <p:spPr>
          <a:xfrm rot="16200000">
            <a:off x="6741746" y="2315805"/>
            <a:ext cx="4228296" cy="55079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lnSpc>
                <a:spcPts val="1700"/>
              </a:lnSpc>
            </a:pP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20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32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0008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199" y="514350"/>
            <a:ext cx="7250115" cy="1007400"/>
          </a:xfrm>
          <a:solidFill>
            <a:srgbClr val="FFFF00"/>
          </a:solidFill>
          <a:ln w="57150">
            <a:solidFill>
              <a:srgbClr val="000000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5500" spc="-150" dirty="0" smtClean="0">
                <a:solidFill>
                  <a:srgbClr val="080808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৩। সমস্যাবলি-১ </a:t>
            </a:r>
            <a:r>
              <a:rPr lang="en-US" sz="5400" spc="-150" dirty="0">
                <a:solidFill>
                  <a:srgbClr val="080808"/>
                </a:solidFill>
                <a:latin typeface="Times New Roman" panose="02020603050405020304" pitchFamily="18" charset="0"/>
                <a:ea typeface="Tinos"/>
                <a:cs typeface="Times New Roman" panose="02020603050405020304" pitchFamily="18" charset="0"/>
                <a:sym typeface="Tinos"/>
              </a:rPr>
              <a:t>(Problem-1):</a:t>
            </a:r>
            <a:endParaRPr lang="en-US" sz="5500" spc="-150" dirty="0">
              <a:solidFill>
                <a:srgbClr val="08080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219200" y="1582444"/>
                <a:ext cx="7250114" cy="2909582"/>
              </a:xfrm>
              <a:ln w="76200">
                <a:solidFill>
                  <a:srgbClr val="0000FF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/>
              <a:lstStyle/>
              <a:p>
                <a:pPr marL="0"/>
                <a:r>
                  <a:rPr lang="en-US" sz="4200" b="1" i="0" spc="-150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3m </a:t>
                </a:r>
                <a14:m>
                  <m:oMath xmlns:m="http://schemas.openxmlformats.org/officeDocument/2006/math">
                    <m:r>
                      <a:rPr lang="en-US" sz="4200" b="1" i="1" spc="-150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×</m:t>
                    </m:r>
                  </m:oMath>
                </a14:m>
                <a:r>
                  <a:rPr lang="en-US" sz="4200" b="1" i="0" spc="-150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6m </a:t>
                </a:r>
                <a:r>
                  <a:rPr lang="bn-BD" sz="4000" b="1" i="0" spc="-150" dirty="0">
                    <a:solidFill>
                      <a:srgbClr val="000000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একটি দেয়ালের ভিতরের তাপমাত্রা</a:t>
                </a:r>
                <a:endParaRPr lang="en-US" sz="4000" b="1" i="0" spc="-150" dirty="0">
                  <a:solidFill>
                    <a:srgbClr val="000000"/>
                  </a:solidFill>
                  <a:latin typeface="Nikosh" panose="02000000000000000000" pitchFamily="2" charset="0"/>
                  <a:cs typeface="Nikosh" panose="02000000000000000000" pitchFamily="2" charset="0"/>
                </a:endParaRPr>
              </a:p>
              <a:p>
                <a:pPr marL="0"/>
                <a:r>
                  <a:rPr lang="en-US" sz="3600" b="1" i="0" dirty="0">
                    <a:solidFill>
                      <a:srgbClr val="000000"/>
                    </a:solidFill>
                    <a:latin typeface="SutonnyMJ"/>
                  </a:rPr>
                  <a:t> </a:t>
                </a:r>
                <a:r>
                  <a:rPr lang="en-US" sz="4150" b="1" i="0" spc="-150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4°C</a:t>
                </a:r>
                <a:r>
                  <a:rPr lang="en-US" sz="4150" b="1" i="0" spc="-15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bn-BD" sz="4000" b="1" i="0" spc="-150" dirty="0">
                    <a:solidFill>
                      <a:srgbClr val="000000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এবং </a:t>
                </a:r>
                <a:r>
                  <a:rPr lang="bn-BD" sz="4000" b="1" i="0" spc="-150" dirty="0" err="1">
                    <a:solidFill>
                      <a:srgbClr val="000000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বাইরের</a:t>
                </a:r>
                <a:r>
                  <a:rPr lang="bn-BD" sz="4000" b="1" i="0" spc="-150" dirty="0">
                    <a:solidFill>
                      <a:srgbClr val="000000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 তাপমাত্রা </a:t>
                </a:r>
                <a:r>
                  <a:rPr lang="en-US" sz="4150" b="1" i="0" spc="-150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35°C</a:t>
                </a:r>
                <a:r>
                  <a:rPr lang="en-US" sz="4150" b="1" i="0" spc="-150" dirty="0">
                    <a:solidFill>
                      <a:srgbClr val="000000"/>
                    </a:solidFill>
                    <a:latin typeface="SutonnyMJ"/>
                  </a:rPr>
                  <a:t>| </a:t>
                </a:r>
                <a:r>
                  <a:rPr lang="bn-BD" sz="3600" b="1" i="0" spc="-150" dirty="0">
                    <a:solidFill>
                      <a:srgbClr val="000000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দেয়ালের </a:t>
                </a:r>
                <a:endParaRPr lang="en-US" sz="3600" b="1" i="0" spc="-150" dirty="0">
                  <a:solidFill>
                    <a:srgbClr val="000000"/>
                  </a:solidFill>
                  <a:latin typeface="Nikosh" panose="02000000000000000000" pitchFamily="2" charset="0"/>
                  <a:cs typeface="Nikosh" panose="02000000000000000000" pitchFamily="2" charset="0"/>
                </a:endParaRPr>
              </a:p>
              <a:p>
                <a:pPr marL="0"/>
                <a:r>
                  <a:rPr lang="en-US" sz="4000" b="1" i="0" spc="-150" dirty="0">
                    <a:solidFill>
                      <a:srgbClr val="663300"/>
                    </a:solidFill>
                    <a:latin typeface="Times New Roman"/>
                  </a:rPr>
                  <a:t>U </a:t>
                </a:r>
                <a:r>
                  <a:rPr lang="en-US" sz="4400" b="1" i="0" spc="-150" dirty="0">
                    <a:solidFill>
                      <a:srgbClr val="663300"/>
                    </a:solidFill>
                    <a:latin typeface="Times New Roman"/>
                  </a:rPr>
                  <a:t>= 0.37 W/m</a:t>
                </a:r>
                <a:r>
                  <a:rPr lang="en-US" sz="4400" b="1" i="0" spc="-150" baseline="30000" dirty="0">
                    <a:solidFill>
                      <a:srgbClr val="663300"/>
                    </a:solidFill>
                    <a:latin typeface="Times New Roman"/>
                  </a:rPr>
                  <a:t>2</a:t>
                </a:r>
                <a14:m>
                  <m:oMath xmlns:m="http://schemas.openxmlformats.org/officeDocument/2006/math">
                    <m:r>
                      <a:rPr lang="en-US" sz="4400" b="1" i="1" spc="-150" baseline="30000" smtClean="0">
                        <a:solidFill>
                          <a:srgbClr val="663300"/>
                        </a:solidFill>
                        <a:latin typeface="Cambria Math"/>
                        <a:ea typeface="Cambria Math"/>
                      </a:rPr>
                      <m:t>°</m:t>
                    </m:r>
                  </m:oMath>
                </a14:m>
                <a:r>
                  <a:rPr lang="en-US" sz="4400" b="1" i="0" spc="-150" dirty="0">
                    <a:solidFill>
                      <a:srgbClr val="663300"/>
                    </a:solidFill>
                    <a:latin typeface="Times New Roman"/>
                  </a:rPr>
                  <a:t>K </a:t>
                </a:r>
                <a:r>
                  <a:rPr lang="bn-BD" sz="4400" b="1" i="0" spc="-150" dirty="0">
                    <a:solidFill>
                      <a:srgbClr val="080808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হলে, উক্ত দেয়ালের</a:t>
                </a:r>
                <a:endParaRPr lang="en-US" sz="4400" b="1" i="0" spc="-150" dirty="0">
                  <a:solidFill>
                    <a:srgbClr val="080808"/>
                  </a:solidFill>
                  <a:latin typeface="Nikosh" panose="02000000000000000000" pitchFamily="2" charset="0"/>
                  <a:cs typeface="Nikosh" panose="02000000000000000000" pitchFamily="2" charset="0"/>
                </a:endParaRPr>
              </a:p>
              <a:p>
                <a:pPr marL="0"/>
                <a:r>
                  <a:rPr lang="en-US" sz="3600" b="1" i="0" dirty="0">
                    <a:solidFill>
                      <a:srgbClr val="000000"/>
                    </a:solidFill>
                    <a:latin typeface="SutonnyMJ"/>
                  </a:rPr>
                  <a:t> </a:t>
                </a:r>
                <a:r>
                  <a:rPr lang="bn-BD" sz="40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মাধ্যমে  </a:t>
                </a:r>
                <a:r>
                  <a:rPr lang="bn-BD" sz="40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সঞ্চালিত</a:t>
                </a:r>
                <a:r>
                  <a:rPr lang="bn-BD" sz="40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তাপের পরিমাণ নির্ণয় কর</a:t>
                </a:r>
                <a:r>
                  <a:rPr lang="en-US" sz="40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ুন</a:t>
                </a:r>
                <a:r>
                  <a:rPr lang="en-US" sz="40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।</a:t>
                </a:r>
                <a:endParaRPr lang="en-US" sz="4400" b="1" i="0" spc="-150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219200" y="1582444"/>
                <a:ext cx="7250114" cy="2909582"/>
              </a:xfrm>
              <a:blipFill rotWithShape="1">
                <a:blip r:embed="rId2"/>
                <a:stretch>
                  <a:fillRect l="-2745" t="-2245" r="-2745" b="-408"/>
                </a:stretch>
              </a:blipFill>
              <a:ln w="76200">
                <a:solidFill>
                  <a:srgbClr val="0000FF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="" xmlns:a16="http://schemas.microsoft.com/office/drawing/2014/main" id="{183204D4-31C0-4C3D-B94F-5AA00959AC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1F87D9B9-A4D4-4E44-9138-8E0D941E51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7460E2EF-5692-448B-BEBA-095D6C89BBA8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58BB382A-B940-42CA-B252-FAD51C1A8BE8}"/>
              </a:ext>
            </a:extLst>
          </p:cNvPr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C0D3CA94-E15B-40CA-BA7B-F0CF8083B013}"/>
              </a:ext>
            </a:extLst>
          </p:cNvPr>
          <p:cNvSpPr txBox="1"/>
          <p:nvPr/>
        </p:nvSpPr>
        <p:spPr>
          <a:xfrm rot="16200000">
            <a:off x="6741746" y="2315805"/>
            <a:ext cx="4228296" cy="55079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lnSpc>
                <a:spcPts val="1700"/>
              </a:lnSpc>
            </a:pP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20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32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2461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200" y="514350"/>
            <a:ext cx="7315200" cy="914400"/>
          </a:xfrm>
          <a:solidFill>
            <a:srgbClr val="FFC000"/>
          </a:solidFill>
          <a:ln w="57150">
            <a:solidFill>
              <a:srgbClr val="66330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/>
          <a:lstStyle/>
          <a:p>
            <a:pPr algn="ctr">
              <a:lnSpc>
                <a:spcPts val="3300"/>
              </a:lnSpc>
            </a:pPr>
            <a:r>
              <a:rPr lang="en-US" sz="6600" dirty="0" smtClean="0">
                <a:solidFill>
                  <a:srgbClr val="000000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৩। </a:t>
            </a:r>
            <a:r>
              <a:rPr lang="en-US" sz="6600" dirty="0" err="1" smtClean="0">
                <a:solidFill>
                  <a:srgbClr val="000000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স</a:t>
            </a:r>
            <a:r>
              <a:rPr lang="en-US" sz="6600" dirty="0" err="1" smtClean="0">
                <a:solidFill>
                  <a:srgbClr val="000000"/>
                </a:solidFill>
                <a:latin typeface="SutonnyMJ"/>
                <a:ea typeface="Tinos"/>
                <a:cs typeface="Tinos"/>
                <a:sym typeface="Tinos"/>
              </a:rPr>
              <a:t>gvavb</a:t>
            </a:r>
            <a:r>
              <a:rPr lang="en-US" sz="6000" dirty="0" smtClean="0">
                <a:solidFill>
                  <a:srgbClr val="000000"/>
                </a:solidFill>
                <a:latin typeface="Times New Roman" panose="02020603050405020304" pitchFamily="18" charset="0"/>
                <a:ea typeface="Tinos"/>
                <a:cs typeface="Times New Roman" panose="02020603050405020304" pitchFamily="18" charset="0"/>
                <a:sym typeface="Tinos"/>
              </a:rPr>
              <a:t>(</a:t>
            </a:r>
            <a:r>
              <a:rPr lang="en-US" sz="6000" dirty="0" err="1" smtClean="0">
                <a:solidFill>
                  <a:srgbClr val="0000FF"/>
                </a:solidFill>
                <a:latin typeface="Times New Roman" panose="02020603050405020304" pitchFamily="18" charset="0"/>
                <a:ea typeface="Tinos"/>
                <a:cs typeface="Times New Roman" panose="02020603050405020304" pitchFamily="18" charset="0"/>
                <a:sym typeface="Tinos"/>
              </a:rPr>
              <a:t>Soluation</a:t>
            </a:r>
            <a:r>
              <a:rPr lang="en-US" sz="6000" dirty="0">
                <a:solidFill>
                  <a:srgbClr val="000000"/>
                </a:solidFill>
                <a:latin typeface="Times New Roman" panose="02020603050405020304" pitchFamily="18" charset="0"/>
                <a:ea typeface="Tinos"/>
                <a:cs typeface="Times New Roman" panose="02020603050405020304" pitchFamily="18" charset="0"/>
                <a:sym typeface="Tinos"/>
              </a:rPr>
              <a:t>) </a:t>
            </a:r>
            <a:endParaRPr lang="en-US" sz="199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236921" y="1504950"/>
                <a:ext cx="7315200" cy="2987076"/>
              </a:xfrm>
              <a:ln w="76200">
                <a:solidFill>
                  <a:srgbClr val="0000FF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/>
              <a:lstStyle/>
              <a:p>
                <a:pPr marL="0"/>
                <a:r>
                  <a:rPr lang="bn-BD" sz="3600" b="1" i="0" dirty="0">
                    <a:solidFill>
                      <a:srgbClr val="0000FF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দেওয়া আছে,</a:t>
                </a:r>
                <a:endParaRPr lang="en-US" sz="3600" b="1" i="0" dirty="0">
                  <a:solidFill>
                    <a:srgbClr val="0000FF"/>
                  </a:solidFill>
                  <a:latin typeface="Nikosh" panose="02000000000000000000" pitchFamily="2" charset="0"/>
                  <a:cs typeface="Nikosh" panose="02000000000000000000" pitchFamily="2" charset="0"/>
                </a:endParaRPr>
              </a:p>
              <a:p>
                <a:pPr marL="0"/>
                <a:r>
                  <a:rPr lang="bn-BD" sz="3750" b="1" i="0" spc="-150" dirty="0">
                    <a:solidFill>
                      <a:srgbClr val="000000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দেওয়ালের ক্ষেত্রফল, </a:t>
                </a:r>
                <a:r>
                  <a:rPr lang="en-US" sz="3750" b="1" i="0" spc="-150" dirty="0">
                    <a:solidFill>
                      <a:srgbClr val="000000"/>
                    </a:solidFill>
                    <a:latin typeface="Times New Roman"/>
                  </a:rPr>
                  <a:t>A = </a:t>
                </a:r>
                <a:r>
                  <a:rPr lang="en-US" sz="3750" b="1" i="0" spc="-150" dirty="0" smtClean="0">
                    <a:solidFill>
                      <a:srgbClr val="000000"/>
                    </a:solidFill>
                    <a:latin typeface="Times New Roman"/>
                  </a:rPr>
                  <a:t>(3m </a:t>
                </a:r>
                <a14:m>
                  <m:oMath xmlns:m="http://schemas.openxmlformats.org/officeDocument/2006/math">
                    <m:r>
                      <a:rPr lang="en-US" sz="3750" b="1" i="1" spc="-150" smtClean="0">
                        <a:solidFill>
                          <a:srgbClr val="000000"/>
                        </a:solidFill>
                        <a:latin typeface="Cambria Math"/>
                        <a:ea typeface="Cambria Math"/>
                      </a:rPr>
                      <m:t>×</m:t>
                    </m:r>
                  </m:oMath>
                </a14:m>
                <a:r>
                  <a:rPr lang="en-US" sz="3750" b="1" i="0" spc="-150" dirty="0">
                    <a:solidFill>
                      <a:srgbClr val="000000"/>
                    </a:solidFill>
                    <a:latin typeface="Symbol"/>
                  </a:rPr>
                  <a:t> </a:t>
                </a:r>
                <a:r>
                  <a:rPr lang="en-US" sz="3750" b="1" i="0" spc="-150" dirty="0" smtClean="0">
                    <a:solidFill>
                      <a:srgbClr val="000000"/>
                    </a:solidFill>
                    <a:latin typeface="Times New Roman"/>
                  </a:rPr>
                  <a:t>6m) </a:t>
                </a:r>
                <a:r>
                  <a:rPr lang="en-US" sz="3750" b="1" i="0" spc="-150" dirty="0">
                    <a:solidFill>
                      <a:srgbClr val="000000"/>
                    </a:solidFill>
                    <a:latin typeface="Times New Roman"/>
                  </a:rPr>
                  <a:t>= </a:t>
                </a:r>
                <a:r>
                  <a:rPr lang="en-US" sz="3750" b="1" i="0" spc="-150" dirty="0">
                    <a:solidFill>
                      <a:srgbClr val="FF0000"/>
                    </a:solidFill>
                    <a:latin typeface="Times New Roman"/>
                  </a:rPr>
                  <a:t>18m</a:t>
                </a:r>
                <a:r>
                  <a:rPr lang="en-US" sz="3750" b="1" i="0" spc="-150" baseline="30000" dirty="0">
                    <a:solidFill>
                      <a:srgbClr val="FF0000"/>
                    </a:solidFill>
                    <a:latin typeface="Times New Roman"/>
                  </a:rPr>
                  <a:t>2</a:t>
                </a:r>
                <a:endParaRPr lang="en-US" sz="3750" b="1" i="0" spc="-150" dirty="0">
                  <a:solidFill>
                    <a:srgbClr val="FF0000"/>
                  </a:solidFill>
                  <a:latin typeface="Times New Roman"/>
                </a:endParaRPr>
              </a:p>
              <a:p>
                <a:pPr marL="0"/>
                <a:r>
                  <a:rPr lang="bn-BD" sz="3730" b="1" i="0" spc="-150" dirty="0">
                    <a:solidFill>
                      <a:srgbClr val="000000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তাপ সঞ্চালনের সার্বিক </a:t>
                </a:r>
                <a:r>
                  <a:rPr lang="bn-BD" sz="3730" b="1" i="0" spc="-150" dirty="0" err="1">
                    <a:solidFill>
                      <a:srgbClr val="000000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গুণাঙ্ক</a:t>
                </a:r>
                <a:r>
                  <a:rPr lang="bn-BD" sz="3730" b="1" i="0" spc="-150" dirty="0">
                    <a:solidFill>
                      <a:srgbClr val="000000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, </a:t>
                </a:r>
                <a:r>
                  <a:rPr lang="pl-PL" sz="3200" b="1" i="0" spc="-15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U = </a:t>
                </a:r>
                <a:r>
                  <a:rPr lang="pl-PL" sz="3200" b="1" i="0" spc="-150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0.37</a:t>
                </a:r>
                <a:r>
                  <a:rPr lang="en-US" sz="3200" b="1" i="0" spc="-15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pl-PL" sz="3200" b="1" i="0" spc="-15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W/m</a:t>
                </a:r>
                <a:r>
                  <a:rPr lang="pl-PL" sz="3200" b="1" i="0" spc="-150" baseline="3000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14:m>
                  <m:oMath xmlns:m="http://schemas.openxmlformats.org/officeDocument/2006/math">
                    <m:r>
                      <a:rPr lang="pl-PL" sz="3200" b="1" i="1" spc="-150" baseline="30000" smtClean="0">
                        <a:solidFill>
                          <a:srgbClr val="000000"/>
                        </a:solidFill>
                        <a:latin typeface="Cambria Math"/>
                        <a:ea typeface="Cambria Math"/>
                      </a:rPr>
                      <m:t>°</m:t>
                    </m:r>
                  </m:oMath>
                </a14:m>
                <a:r>
                  <a:rPr lang="pl-PL" sz="3200" b="1" i="0" spc="-15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</a:t>
                </a:r>
                <a:endParaRPr lang="en-US" sz="3200" b="1" i="0" spc="-15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lvl="0"/>
                <a:r>
                  <a:rPr lang="bn-BD" sz="4000" b="1" i="0" spc="-150" dirty="0">
                    <a:solidFill>
                      <a:srgbClr val="080808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দেয়ালের </a:t>
                </a:r>
                <a:r>
                  <a:rPr lang="bn-BD" sz="4000" b="1" i="0" spc="-150" dirty="0" err="1">
                    <a:solidFill>
                      <a:srgbClr val="080808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বাইরের</a:t>
                </a:r>
                <a:r>
                  <a:rPr lang="bn-BD" sz="4000" b="1" i="0" spc="-150" dirty="0">
                    <a:solidFill>
                      <a:srgbClr val="080808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 তলের তাপমাত্রা, </a:t>
                </a:r>
                <a:r>
                  <a:rPr lang="en-US" sz="4100" b="1" i="0" spc="-150" dirty="0">
                    <a:solidFill>
                      <a:srgbClr val="FF0000"/>
                    </a:solidFill>
                    <a:latin typeface="Times New Roman"/>
                  </a:rPr>
                  <a:t>T</a:t>
                </a:r>
                <a:r>
                  <a:rPr lang="en-US" sz="4100" b="1" i="0" spc="-150" baseline="-25000" dirty="0">
                    <a:solidFill>
                      <a:srgbClr val="FF0000"/>
                    </a:solidFill>
                    <a:latin typeface="Times New Roman"/>
                  </a:rPr>
                  <a:t>0</a:t>
                </a:r>
                <a:r>
                  <a:rPr lang="en-US" sz="4100" b="1" i="0" spc="-150" dirty="0">
                    <a:solidFill>
                      <a:srgbClr val="FF0000"/>
                    </a:solidFill>
                    <a:latin typeface="Times New Roman"/>
                  </a:rPr>
                  <a:t> </a:t>
                </a:r>
                <a:r>
                  <a:rPr lang="en-US" sz="4100" b="1" i="0" spc="-150" dirty="0">
                    <a:solidFill>
                      <a:srgbClr val="000000"/>
                    </a:solidFill>
                    <a:latin typeface="Times New Roman"/>
                  </a:rPr>
                  <a:t>= </a:t>
                </a:r>
                <a:r>
                  <a:rPr lang="en-US" sz="4100" b="1" i="0" spc="-150" dirty="0">
                    <a:solidFill>
                      <a:srgbClr val="FF0000"/>
                    </a:solidFill>
                    <a:latin typeface="Times New Roman"/>
                  </a:rPr>
                  <a:t>35</a:t>
                </a:r>
                <a:r>
                  <a:rPr lang="en-US" sz="4100" b="1" i="0" spc="-150" dirty="0">
                    <a:solidFill>
                      <a:srgbClr val="FF0000"/>
                    </a:solidFill>
                    <a:latin typeface="Symbol"/>
                  </a:rPr>
                  <a:t>°</a:t>
                </a:r>
                <a:r>
                  <a:rPr lang="en-US" sz="4100" b="1" i="0" spc="-150" dirty="0">
                    <a:solidFill>
                      <a:srgbClr val="FF0000"/>
                    </a:solidFill>
                    <a:latin typeface="Times New Roman"/>
                  </a:rPr>
                  <a:t>C</a:t>
                </a:r>
              </a:p>
              <a:p>
                <a:pPr marL="0" lvl="0">
                  <a:lnSpc>
                    <a:spcPts val="4500"/>
                  </a:lnSpc>
                </a:pPr>
                <a:r>
                  <a:rPr lang="en-US" sz="4800" b="1" i="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= (35 + 273) = </a:t>
                </a:r>
                <a:r>
                  <a:rPr lang="en-US" sz="4800" b="1" i="0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307</a:t>
                </a:r>
                <a:r>
                  <a:rPr lang="en-US" sz="4800" b="1" i="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°K.</a:t>
                </a:r>
              </a:p>
              <a:p>
                <a:pPr marL="0"/>
                <a:endParaRPr lang="pl-PL" sz="3730" b="1" i="0" spc="-150" dirty="0">
                  <a:solidFill>
                    <a:srgbClr val="000000"/>
                  </a:solidFill>
                  <a:latin typeface="Times New Roman"/>
                </a:endParaRPr>
              </a:p>
              <a:p>
                <a:pPr marL="0"/>
                <a:endParaRPr lang="en-US" sz="3600" b="1" i="0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236921" y="1504950"/>
                <a:ext cx="7315200" cy="2987076"/>
              </a:xfrm>
              <a:blipFill rotWithShape="1">
                <a:blip r:embed="rId2"/>
                <a:stretch>
                  <a:fillRect l="-3298" t="-398" r="-2968" b="-43539"/>
                </a:stretch>
              </a:blipFill>
              <a:ln w="76200">
                <a:solidFill>
                  <a:srgbClr val="0000FF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21</a:t>
            </a:fld>
            <a:endParaRPr lang="en" dirty="0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="" xmlns:a16="http://schemas.microsoft.com/office/drawing/2014/main" id="{D5D065CB-04C2-466D-A3A2-F52CC2A43B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CB67B73B-BDC5-4C71-A8B7-B1D854D8265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A5D96FD6-C667-4169-A53E-84F68254E0C1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C0D3CA94-E15B-40CA-BA7B-F0CF8083B013}"/>
              </a:ext>
            </a:extLst>
          </p:cNvPr>
          <p:cNvSpPr txBox="1"/>
          <p:nvPr/>
        </p:nvSpPr>
        <p:spPr>
          <a:xfrm rot="16200000">
            <a:off x="6741746" y="2315805"/>
            <a:ext cx="4228296" cy="55079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lnSpc>
                <a:spcPts val="1700"/>
              </a:lnSpc>
            </a:pP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20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32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3244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219200" y="496991"/>
                <a:ext cx="7315199" cy="3977676"/>
              </a:xfrm>
              <a:solidFill>
                <a:schemeClr val="bg1"/>
              </a:solidFill>
              <a:ln w="76200">
                <a:solidFill>
                  <a:srgbClr val="009900"/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marL="0" lvl="0"/>
                <a:r>
                  <a:rPr lang="bn-BD" sz="4000" b="1" i="0" spc="-150" dirty="0">
                    <a:solidFill>
                      <a:srgbClr val="000000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দেয়ালের ভিতরের তলের তাপমাত্রা, </a:t>
                </a:r>
                <a:r>
                  <a:rPr lang="en-US" sz="4230" b="1" i="0" spc="-150" dirty="0" err="1">
                    <a:solidFill>
                      <a:srgbClr val="FF0000"/>
                    </a:solidFill>
                    <a:latin typeface="Times New Roman"/>
                  </a:rPr>
                  <a:t>T</a:t>
                </a:r>
                <a:r>
                  <a:rPr lang="en-US" sz="4230" b="1" i="0" spc="-150" baseline="-25000" dirty="0" err="1">
                    <a:solidFill>
                      <a:srgbClr val="FF0000"/>
                    </a:solidFill>
                    <a:latin typeface="Times New Roman"/>
                  </a:rPr>
                  <a:t>i</a:t>
                </a:r>
                <a:r>
                  <a:rPr lang="en-US" sz="4230" b="1" i="0" spc="-150" dirty="0">
                    <a:solidFill>
                      <a:srgbClr val="FF0000"/>
                    </a:solidFill>
                    <a:latin typeface="Times New Roman"/>
                  </a:rPr>
                  <a:t> = 4</a:t>
                </a:r>
                <a:r>
                  <a:rPr lang="en-US" sz="4230" b="1" i="0" spc="-150" dirty="0">
                    <a:solidFill>
                      <a:srgbClr val="FF0000"/>
                    </a:solidFill>
                    <a:latin typeface="Symbol"/>
                  </a:rPr>
                  <a:t>°</a:t>
                </a:r>
                <a:r>
                  <a:rPr lang="en-US" sz="4230" b="1" i="0" spc="-150" dirty="0">
                    <a:solidFill>
                      <a:srgbClr val="FF0000"/>
                    </a:solidFill>
                    <a:latin typeface="Times New Roman"/>
                  </a:rPr>
                  <a:t>C</a:t>
                </a:r>
              </a:p>
              <a:p>
                <a:pPr marL="0" lvl="0"/>
                <a:r>
                  <a:rPr lang="en-US" sz="5400" b="1" i="0" dirty="0" smtClean="0">
                    <a:solidFill>
                      <a:srgbClr val="000000"/>
                    </a:solidFill>
                    <a:latin typeface="Times New Roman"/>
                  </a:rPr>
                  <a:t>	   = </a:t>
                </a:r>
                <a:r>
                  <a:rPr lang="en-US" sz="5400" b="1" i="0" dirty="0">
                    <a:solidFill>
                      <a:srgbClr val="000000"/>
                    </a:solidFill>
                    <a:latin typeface="Times New Roman"/>
                  </a:rPr>
                  <a:t>(4 + 273) = </a:t>
                </a:r>
                <a:r>
                  <a:rPr lang="en-US" sz="5400" b="1" i="0" dirty="0">
                    <a:solidFill>
                      <a:srgbClr val="FF0000"/>
                    </a:solidFill>
                    <a:latin typeface="Times New Roman"/>
                  </a:rPr>
                  <a:t>277</a:t>
                </a:r>
                <a:r>
                  <a:rPr lang="en-US" sz="5400" b="1" i="0" dirty="0">
                    <a:solidFill>
                      <a:srgbClr val="000000"/>
                    </a:solidFill>
                    <a:latin typeface="Symbol"/>
                  </a:rPr>
                  <a:t>°</a:t>
                </a:r>
                <a:r>
                  <a:rPr lang="en-US" sz="5400" b="1" i="0" dirty="0">
                    <a:solidFill>
                      <a:srgbClr val="000000"/>
                    </a:solidFill>
                    <a:latin typeface="Times New Roman"/>
                  </a:rPr>
                  <a:t>K</a:t>
                </a:r>
              </a:p>
              <a:p>
                <a:pPr marL="0"/>
                <a:r>
                  <a:rPr lang="bn-BD" sz="4000" b="1" i="0" spc="-150" dirty="0">
                    <a:solidFill>
                      <a:srgbClr val="000000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অতএব, দেওয়ালের দুই পার্শ্বের তলের তাপমাত্রার</a:t>
                </a:r>
              </a:p>
              <a:p>
                <a:pPr marL="0"/>
                <a:r>
                  <a:rPr lang="en-US" sz="4000" b="1" i="0" spc="-150" dirty="0" err="1">
                    <a:solidFill>
                      <a:srgbClr val="000000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পার্থক্য</a:t>
                </a:r>
                <a:r>
                  <a:rPr lang="en-US" sz="4000" b="1" i="0" spc="-150" dirty="0">
                    <a:solidFill>
                      <a:srgbClr val="000000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,    </a:t>
                </a:r>
                <a:r>
                  <a:rPr lang="en-US" sz="4000" b="1" i="0" dirty="0">
                    <a:solidFill>
                      <a:srgbClr val="000000"/>
                    </a:solidFill>
                    <a:latin typeface="Times New Roman"/>
                  </a:rPr>
                  <a:t>T</a:t>
                </a:r>
                <a:r>
                  <a:rPr lang="en-US" sz="2000" b="1" i="0" dirty="0">
                    <a:solidFill>
                      <a:srgbClr val="000000"/>
                    </a:solidFill>
                    <a:latin typeface="Times New Roman"/>
                  </a:rPr>
                  <a:t>D  </a:t>
                </a:r>
                <a:r>
                  <a:rPr lang="en-US" sz="4000" b="1" i="0" dirty="0">
                    <a:solidFill>
                      <a:srgbClr val="000000"/>
                    </a:solidFill>
                    <a:latin typeface="Times New Roman"/>
                  </a:rPr>
                  <a:t>= T</a:t>
                </a:r>
                <a:r>
                  <a:rPr lang="en-US" sz="2000" b="1" i="0" dirty="0">
                    <a:solidFill>
                      <a:srgbClr val="000000"/>
                    </a:solidFill>
                    <a:latin typeface="Times New Roman"/>
                  </a:rPr>
                  <a:t>0</a:t>
                </a:r>
                <a:r>
                  <a:rPr lang="en-US" sz="800" b="1" i="0" dirty="0">
                    <a:solidFill>
                      <a:srgbClr val="000000"/>
                    </a:solidFill>
                    <a:latin typeface="Times New Roman"/>
                  </a:rPr>
                  <a:t> </a:t>
                </a:r>
                <a:r>
                  <a:rPr lang="en-US" sz="4000" b="1" i="0" dirty="0">
                    <a:solidFill>
                      <a:srgbClr val="000000"/>
                    </a:solidFill>
                    <a:latin typeface="Symbol"/>
                  </a:rPr>
                  <a:t>- </a:t>
                </a:r>
                <a:r>
                  <a:rPr lang="en-US" sz="4000" b="1" i="0" dirty="0">
                    <a:solidFill>
                      <a:srgbClr val="000000"/>
                    </a:solidFill>
                    <a:latin typeface="Times New Roman"/>
                  </a:rPr>
                  <a:t>T</a:t>
                </a:r>
                <a:r>
                  <a:rPr lang="en-US" sz="2000" b="1" i="0" dirty="0">
                    <a:solidFill>
                      <a:srgbClr val="000000"/>
                    </a:solidFill>
                    <a:latin typeface="Times New Roman"/>
                  </a:rPr>
                  <a:t>i</a:t>
                </a:r>
              </a:p>
              <a:p>
                <a:pPr marL="0"/>
                <a:r>
                  <a:rPr lang="en-US" sz="4000" b="1" i="0" dirty="0">
                    <a:solidFill>
                      <a:srgbClr val="000000"/>
                    </a:solidFill>
                    <a:latin typeface="Times New Roman"/>
                  </a:rPr>
                  <a:t>               </a:t>
                </a:r>
                <a:r>
                  <a:rPr lang="en-US" sz="4000" b="1" i="0" dirty="0" smtClean="0">
                    <a:solidFill>
                      <a:srgbClr val="000000"/>
                    </a:solidFill>
                    <a:latin typeface="Times New Roman"/>
                  </a:rPr>
                  <a:t>  </a:t>
                </a:r>
                <a:r>
                  <a:rPr lang="en-US" sz="4000" b="1" i="0" dirty="0">
                    <a:solidFill>
                      <a:srgbClr val="000000"/>
                    </a:solidFill>
                    <a:latin typeface="Times New Roman"/>
                  </a:rPr>
                  <a:t>= (</a:t>
                </a:r>
                <a:r>
                  <a:rPr lang="en-US" sz="4000" b="1" i="0" dirty="0">
                    <a:solidFill>
                      <a:srgbClr val="0000FF"/>
                    </a:solidFill>
                    <a:latin typeface="Times New Roman"/>
                  </a:rPr>
                  <a:t>307 </a:t>
                </a:r>
                <a:r>
                  <a:rPr lang="en-US" sz="4000" b="1" i="0" dirty="0">
                    <a:solidFill>
                      <a:srgbClr val="0000FF"/>
                    </a:solidFill>
                    <a:latin typeface="Symbol"/>
                  </a:rPr>
                  <a:t>- </a:t>
                </a:r>
                <a:r>
                  <a:rPr lang="en-US" sz="4000" b="1" i="0" dirty="0">
                    <a:solidFill>
                      <a:srgbClr val="0000FF"/>
                    </a:solidFill>
                    <a:latin typeface="Times New Roman"/>
                  </a:rPr>
                  <a:t>277</a:t>
                </a:r>
                <a:r>
                  <a:rPr lang="en-US" sz="4000" b="1" i="0" dirty="0">
                    <a:solidFill>
                      <a:srgbClr val="000000"/>
                    </a:solidFill>
                    <a:latin typeface="Times New Roman"/>
                  </a:rPr>
                  <a:t>)</a:t>
                </a:r>
                <a:r>
                  <a:rPr lang="en-US" sz="4000" b="1" i="0" dirty="0">
                    <a:solidFill>
                      <a:srgbClr val="000000"/>
                    </a:solidFill>
                    <a:latin typeface="Symbol"/>
                  </a:rPr>
                  <a:t>°</a:t>
                </a:r>
                <a:r>
                  <a:rPr lang="en-US" sz="4000" b="1" i="0" dirty="0">
                    <a:solidFill>
                      <a:srgbClr val="000000"/>
                    </a:solidFill>
                    <a:latin typeface="Times New Roman"/>
                  </a:rPr>
                  <a:t>K</a:t>
                </a:r>
              </a:p>
              <a:p>
                <a:pPr marL="0"/>
                <a:r>
                  <a:rPr lang="en-US" sz="4000" b="1" i="0" dirty="0">
                    <a:solidFill>
                      <a:srgbClr val="000000"/>
                    </a:solidFill>
                  </a:rPr>
                  <a:t>        </a:t>
                </a:r>
                <a14:m>
                  <m:oMath xmlns:m="http://schemas.openxmlformats.org/officeDocument/2006/math">
                    <m:r>
                      <a:rPr lang="en-US" sz="4000" b="1" i="1" smtClean="0">
                        <a:solidFill>
                          <a:srgbClr val="000000"/>
                        </a:solidFill>
                        <a:latin typeface="Cambria Math"/>
                        <a:ea typeface="Cambria Math"/>
                      </a:rPr>
                      <m:t>∴</m:t>
                    </m:r>
                  </m:oMath>
                </a14:m>
                <a:r>
                  <a:rPr lang="en-US" sz="4000" b="1" i="0" dirty="0">
                    <a:solidFill>
                      <a:srgbClr val="000000"/>
                    </a:solidFill>
                  </a:rPr>
                  <a:t> </a:t>
                </a:r>
                <a:r>
                  <a:rPr lang="en-US" sz="4000" b="1" i="0" dirty="0" smtClean="0">
                    <a:solidFill>
                      <a:srgbClr val="000000"/>
                    </a:solidFill>
                    <a:latin typeface="Times New Roman"/>
                  </a:rPr>
                  <a:t>T</a:t>
                </a:r>
                <a:r>
                  <a:rPr lang="en-US" sz="2000" b="1" i="0" dirty="0" smtClean="0">
                    <a:solidFill>
                      <a:srgbClr val="000000"/>
                    </a:solidFill>
                    <a:latin typeface="Times New Roman"/>
                  </a:rPr>
                  <a:t>D </a:t>
                </a:r>
                <a:r>
                  <a:rPr lang="en-US" sz="4000" b="1" i="0" dirty="0" smtClean="0">
                    <a:solidFill>
                      <a:srgbClr val="000000"/>
                    </a:solidFill>
                  </a:rPr>
                  <a:t> </a:t>
                </a:r>
                <a:r>
                  <a:rPr lang="en-US" sz="4000" b="1" i="0" dirty="0">
                    <a:solidFill>
                      <a:srgbClr val="000000"/>
                    </a:solidFill>
                  </a:rPr>
                  <a:t>= </a:t>
                </a:r>
                <a:r>
                  <a:rPr lang="en-US" sz="4000" b="1" i="0" dirty="0">
                    <a:solidFill>
                      <a:srgbClr val="FF0000"/>
                    </a:solidFill>
                  </a:rPr>
                  <a:t>31</a:t>
                </a:r>
                <a:r>
                  <a:rPr lang="en-US" sz="4000" b="1" i="0" dirty="0">
                    <a:solidFill>
                      <a:srgbClr val="000000"/>
                    </a:solidFill>
                  </a:rPr>
                  <a:t>°K</a:t>
                </a:r>
                <a:endParaRPr lang="en-US" sz="4000" b="1" i="0" spc="-150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219200" y="496991"/>
                <a:ext cx="7315199" cy="3977676"/>
              </a:xfrm>
              <a:blipFill rotWithShape="1">
                <a:blip r:embed="rId2"/>
                <a:stretch>
                  <a:fillRect/>
                </a:stretch>
              </a:blipFill>
              <a:ln w="76200">
                <a:solidFill>
                  <a:srgbClr val="00990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="" xmlns:a16="http://schemas.microsoft.com/office/drawing/2014/main" id="{8899E798-7346-48CF-A5D6-ADE5145A45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24BBC3E4-8F2C-4F1D-AB43-16D6B2094C0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0BE67825-2100-46BD-8A3F-93B0FFB7C101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C0D3CA94-E15B-40CA-BA7B-F0CF8083B013}"/>
              </a:ext>
            </a:extLst>
          </p:cNvPr>
          <p:cNvSpPr txBox="1"/>
          <p:nvPr/>
        </p:nvSpPr>
        <p:spPr>
          <a:xfrm rot="16200000">
            <a:off x="6741746" y="2315805"/>
            <a:ext cx="4228296" cy="55079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lnSpc>
                <a:spcPts val="1700"/>
              </a:lnSpc>
            </a:pP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20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32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9753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348566" y="613585"/>
                <a:ext cx="7086599" cy="3825276"/>
              </a:xfrm>
              <a:solidFill>
                <a:schemeClr val="bg1"/>
              </a:solidFill>
              <a:ln w="76200">
                <a:solidFill>
                  <a:srgbClr val="009900"/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/>
              <a:lstStyle/>
              <a:p>
                <a:r>
                  <a:rPr lang="en-US" sz="4800" b="1" i="0" dirty="0" err="1">
                    <a:solidFill>
                      <a:srgbClr val="0000FF"/>
                    </a:solidFill>
                    <a:latin typeface="SutonnyMJ"/>
                  </a:rPr>
                  <a:t>A_ev</a:t>
                </a:r>
                <a:r>
                  <a:rPr lang="en-US" sz="4800" b="1" i="0" dirty="0">
                    <a:solidFill>
                      <a:srgbClr val="0000FF"/>
                    </a:solidFill>
                    <a:latin typeface="SutonnyMJ"/>
                  </a:rPr>
                  <a:t>,</a:t>
                </a:r>
              </a:p>
              <a:p>
                <a:r>
                  <a:rPr lang="en-US" sz="4800" b="1" i="0" dirty="0">
                    <a:solidFill>
                      <a:srgbClr val="000000"/>
                    </a:solidFill>
                    <a:latin typeface="Times New Roman"/>
                  </a:rPr>
                  <a:t>TD = (</a:t>
                </a:r>
                <a:r>
                  <a:rPr lang="en-US" sz="4800" b="1" i="0" dirty="0">
                    <a:solidFill>
                      <a:srgbClr val="0000FF"/>
                    </a:solidFill>
                    <a:latin typeface="Times New Roman"/>
                  </a:rPr>
                  <a:t>35</a:t>
                </a:r>
                <a:r>
                  <a:rPr lang="en-US" sz="4800" b="1" i="0" dirty="0">
                    <a:solidFill>
                      <a:srgbClr val="0000FF"/>
                    </a:solidFill>
                    <a:latin typeface="Symbol"/>
                  </a:rPr>
                  <a:t>°</a:t>
                </a:r>
                <a:r>
                  <a:rPr lang="en-US" sz="4800" b="1" i="0" dirty="0">
                    <a:solidFill>
                      <a:srgbClr val="0000FF"/>
                    </a:solidFill>
                    <a:latin typeface="Times New Roman"/>
                  </a:rPr>
                  <a:t>C </a:t>
                </a:r>
                <a:r>
                  <a:rPr lang="en-US" sz="4800" b="1" i="0" dirty="0">
                    <a:solidFill>
                      <a:srgbClr val="0000FF"/>
                    </a:solidFill>
                    <a:latin typeface="Symbol"/>
                  </a:rPr>
                  <a:t>- </a:t>
                </a:r>
                <a:r>
                  <a:rPr lang="en-US" sz="4800" b="1" i="0" dirty="0">
                    <a:solidFill>
                      <a:srgbClr val="0000FF"/>
                    </a:solidFill>
                    <a:latin typeface="Times New Roman"/>
                  </a:rPr>
                  <a:t>4</a:t>
                </a:r>
                <a:r>
                  <a:rPr lang="en-US" sz="4800" b="1" i="0" dirty="0">
                    <a:solidFill>
                      <a:srgbClr val="0000FF"/>
                    </a:solidFill>
                    <a:latin typeface="Symbol"/>
                  </a:rPr>
                  <a:t>°</a:t>
                </a:r>
                <a:r>
                  <a:rPr lang="en-US" sz="4800" b="1" i="0" dirty="0">
                    <a:solidFill>
                      <a:srgbClr val="0000FF"/>
                    </a:solidFill>
                    <a:latin typeface="Times New Roman"/>
                  </a:rPr>
                  <a:t>C</a:t>
                </a:r>
                <a:r>
                  <a:rPr lang="en-US" sz="4800" b="1" i="0" dirty="0">
                    <a:solidFill>
                      <a:srgbClr val="000000"/>
                    </a:solidFill>
                    <a:latin typeface="Times New Roman"/>
                  </a:rPr>
                  <a:t>)</a:t>
                </a:r>
                <a:r>
                  <a:rPr lang="en-US" sz="4800" b="1" i="0" dirty="0">
                    <a:solidFill>
                      <a:srgbClr val="000000"/>
                    </a:solidFill>
                    <a:latin typeface="Symbol"/>
                  </a:rPr>
                  <a:t>°</a:t>
                </a:r>
                <a:r>
                  <a:rPr lang="en-US" sz="4800" b="1" i="0" dirty="0">
                    <a:solidFill>
                      <a:srgbClr val="000000"/>
                    </a:solidFill>
                    <a:latin typeface="Times New Roman"/>
                  </a:rPr>
                  <a:t>C</a:t>
                </a:r>
              </a:p>
              <a:p>
                <a14:m>
                  <m:oMath xmlns:m="http://schemas.openxmlformats.org/officeDocument/2006/math">
                    <m:r>
                      <a:rPr lang="en-US" sz="4400" b="1">
                        <a:solidFill>
                          <a:srgbClr val="000000"/>
                        </a:solidFill>
                        <a:latin typeface="Cambria Math"/>
                        <a:ea typeface="Cambria Math"/>
                      </a:rPr>
                      <m:t>∴</m:t>
                    </m:r>
                  </m:oMath>
                </a14:m>
                <a:r>
                  <a:rPr lang="en-US" sz="4400" b="1" i="0" dirty="0">
                    <a:solidFill>
                      <a:srgbClr val="000000"/>
                    </a:solidFill>
                  </a:rPr>
                  <a:t> </a:t>
                </a:r>
                <a:r>
                  <a:rPr lang="en-US" sz="4400" b="1" i="0" dirty="0">
                    <a:solidFill>
                      <a:srgbClr val="000000"/>
                    </a:solidFill>
                    <a:latin typeface="Times New Roman"/>
                  </a:rPr>
                  <a:t>T</a:t>
                </a:r>
                <a:r>
                  <a:rPr lang="en-US" sz="1000" b="1" i="0" dirty="0">
                    <a:solidFill>
                      <a:srgbClr val="000000"/>
                    </a:solidFill>
                    <a:latin typeface="Times New Roman"/>
                  </a:rPr>
                  <a:t>D</a:t>
                </a:r>
                <a:r>
                  <a:rPr lang="en-US" sz="4800" b="1" i="0" dirty="0">
                    <a:solidFill>
                      <a:srgbClr val="000000"/>
                    </a:solidFill>
                    <a:latin typeface="Times New Roman"/>
                  </a:rPr>
                  <a:t> </a:t>
                </a:r>
                <a:r>
                  <a:rPr lang="en-US" sz="4400" b="1" i="0" dirty="0">
                    <a:solidFill>
                      <a:srgbClr val="000000"/>
                    </a:solidFill>
                    <a:latin typeface="Times New Roman"/>
                  </a:rPr>
                  <a:t>=</a:t>
                </a:r>
                <a:r>
                  <a:rPr lang="en-US" sz="4400" b="1" i="0" dirty="0">
                    <a:solidFill>
                      <a:srgbClr val="0000FF"/>
                    </a:solidFill>
                    <a:latin typeface="Times New Roman"/>
                  </a:rPr>
                  <a:t> 31</a:t>
                </a:r>
                <a:r>
                  <a:rPr lang="en-US" sz="4400" b="1" i="0" dirty="0">
                    <a:solidFill>
                      <a:srgbClr val="0000FF"/>
                    </a:solidFill>
                    <a:latin typeface="Symbol"/>
                  </a:rPr>
                  <a:t>°</a:t>
                </a:r>
                <a:r>
                  <a:rPr lang="en-US" sz="4400" b="1" i="0" dirty="0">
                    <a:solidFill>
                      <a:srgbClr val="0000FF"/>
                    </a:solidFill>
                    <a:latin typeface="Times New Roman"/>
                  </a:rPr>
                  <a:t>C </a:t>
                </a:r>
                <a:r>
                  <a:rPr lang="en-US" sz="4400" b="1" i="0" dirty="0">
                    <a:solidFill>
                      <a:srgbClr val="000000"/>
                    </a:solidFill>
                    <a:latin typeface="Times New Roman"/>
                  </a:rPr>
                  <a:t>= </a:t>
                </a:r>
                <a:r>
                  <a:rPr lang="en-US" sz="4400" b="1" i="0" dirty="0">
                    <a:solidFill>
                      <a:srgbClr val="FF0000"/>
                    </a:solidFill>
                    <a:latin typeface="Times New Roman"/>
                  </a:rPr>
                  <a:t>31</a:t>
                </a:r>
                <a:r>
                  <a:rPr lang="en-US" sz="4400" b="1" i="0" dirty="0">
                    <a:solidFill>
                      <a:srgbClr val="000000"/>
                    </a:solidFill>
                    <a:latin typeface="Symbol"/>
                  </a:rPr>
                  <a:t>°</a:t>
                </a:r>
                <a:r>
                  <a:rPr lang="en-US" sz="4400" b="1" i="0" dirty="0">
                    <a:solidFill>
                      <a:srgbClr val="000000"/>
                    </a:solidFill>
                    <a:latin typeface="Times New Roman"/>
                  </a:rPr>
                  <a:t>K</a:t>
                </a:r>
              </a:p>
              <a:p>
                <a:r>
                  <a:rPr lang="en-US" sz="5400" b="1" i="0" dirty="0">
                    <a:solidFill>
                      <a:srgbClr val="FF0000"/>
                    </a:solidFill>
                    <a:latin typeface="Times New Roman"/>
                  </a:rPr>
                  <a:t> </a:t>
                </a:r>
                <a14:m>
                  <m:oMath xmlns:m="http://schemas.openxmlformats.org/officeDocument/2006/math">
                    <m:r>
                      <a:rPr lang="en-US" sz="5400" b="1" i="1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∵</m:t>
                    </m:r>
                  </m:oMath>
                </a14:m>
                <a:r>
                  <a:rPr lang="en-US" sz="5400" b="1" i="0" dirty="0">
                    <a:solidFill>
                      <a:srgbClr val="FF0000"/>
                    </a:solidFill>
                    <a:latin typeface="Symbol"/>
                  </a:rPr>
                  <a:t> D</a:t>
                </a:r>
                <a:r>
                  <a:rPr lang="en-US" sz="5400" b="1" i="0" dirty="0">
                    <a:solidFill>
                      <a:srgbClr val="FF0000"/>
                    </a:solidFill>
                    <a:latin typeface="Times New Roman"/>
                  </a:rPr>
                  <a:t>T</a:t>
                </a:r>
                <a:r>
                  <a:rPr lang="en-US" sz="5400" b="1" i="0" dirty="0">
                    <a:solidFill>
                      <a:srgbClr val="FF0000"/>
                    </a:solidFill>
                    <a:latin typeface="Symbol"/>
                  </a:rPr>
                  <a:t>°</a:t>
                </a:r>
                <a:r>
                  <a:rPr lang="en-US" sz="5400" b="1" i="0" dirty="0">
                    <a:solidFill>
                      <a:srgbClr val="FF0000"/>
                    </a:solidFill>
                    <a:latin typeface="Times New Roman"/>
                  </a:rPr>
                  <a:t>K = </a:t>
                </a:r>
                <a:r>
                  <a:rPr lang="en-US" sz="5400" b="1" i="0" dirty="0">
                    <a:solidFill>
                      <a:srgbClr val="FF0000"/>
                    </a:solidFill>
                    <a:latin typeface="Symbol"/>
                  </a:rPr>
                  <a:t>D</a:t>
                </a:r>
                <a:r>
                  <a:rPr lang="en-US" sz="5400" b="1" i="0" dirty="0">
                    <a:solidFill>
                      <a:srgbClr val="FF0000"/>
                    </a:solidFill>
                    <a:latin typeface="Times New Roman"/>
                  </a:rPr>
                  <a:t>T</a:t>
                </a:r>
                <a:r>
                  <a:rPr lang="en-US" sz="5400" b="1" i="0" dirty="0">
                    <a:solidFill>
                      <a:srgbClr val="FF0000"/>
                    </a:solidFill>
                    <a:latin typeface="Symbol"/>
                  </a:rPr>
                  <a:t>°</a:t>
                </a:r>
                <a:r>
                  <a:rPr lang="en-US" sz="5400" b="1" i="0" dirty="0">
                    <a:solidFill>
                      <a:srgbClr val="FF0000"/>
                    </a:solidFill>
                    <a:latin typeface="Times New Roman"/>
                  </a:rPr>
                  <a:t>C</a:t>
                </a:r>
                <a:endParaRPr lang="en-US" sz="5400" b="1" i="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348566" y="613585"/>
                <a:ext cx="7086599" cy="3825276"/>
              </a:xfrm>
              <a:blipFill>
                <a:blip r:embed="rId2"/>
                <a:stretch>
                  <a:fillRect/>
                </a:stretch>
              </a:blipFill>
              <a:ln w="76200">
                <a:solidFill>
                  <a:srgbClr val="00990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23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="" xmlns:a16="http://schemas.microsoft.com/office/drawing/2014/main" id="{498D17AE-9326-4A05-9A7F-4D95EE71B5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540EF425-8C98-4F43-AA5A-0DA88EBD7CD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C0D3CA94-E15B-40CA-BA7B-F0CF8083B013}"/>
              </a:ext>
            </a:extLst>
          </p:cNvPr>
          <p:cNvSpPr txBox="1"/>
          <p:nvPr/>
        </p:nvSpPr>
        <p:spPr>
          <a:xfrm rot="16200000">
            <a:off x="6741746" y="2315805"/>
            <a:ext cx="4228296" cy="55079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lnSpc>
                <a:spcPts val="1700"/>
              </a:lnSpc>
            </a:pP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20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32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5842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ctrTitle"/>
              </p:nvPr>
            </p:nvSpPr>
            <p:spPr>
              <a:xfrm>
                <a:off x="1219200" y="514350"/>
                <a:ext cx="7228850" cy="685800"/>
              </a:xfrm>
              <a:solidFill>
                <a:srgbClr val="FFFF00"/>
              </a:solidFill>
              <a:ln w="57150">
                <a:solidFill>
                  <a:srgbClr val="663300"/>
                </a:solidFill>
              </a:ln>
            </p:spPr>
            <p:txBody>
              <a:bodyPr/>
              <a:lstStyle/>
              <a:p>
                <a:pPr algn="ctr"/>
                <a14:m>
                  <m:oMath xmlns:m="http://schemas.openxmlformats.org/officeDocument/2006/math">
                    <m:r>
                      <a:rPr lang="bn-BD" sz="4100" i="1" spc="-150" smtClean="0">
                        <a:solidFill>
                          <a:srgbClr val="080808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Nikosh" panose="02000000000000000000" pitchFamily="2" charset="0"/>
                      </a:rPr>
                      <m:t>∴</m:t>
                    </m:r>
                  </m:oMath>
                </a14:m>
                <a:r>
                  <a:rPr lang="bn-BD" sz="4100" spc="-150" dirty="0">
                    <a:solidFill>
                      <a:srgbClr val="080808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 কাঠামোর মাধ্যমে  </a:t>
                </a:r>
                <a:r>
                  <a:rPr lang="bn-BD" sz="4100" spc="-150" dirty="0" err="1">
                    <a:solidFill>
                      <a:srgbClr val="080808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সঞ্চালিত</a:t>
                </a:r>
                <a:r>
                  <a:rPr lang="bn-BD" sz="4100" spc="-150" dirty="0">
                    <a:solidFill>
                      <a:srgbClr val="080808"/>
                    </a:solidFill>
                    <a:latin typeface="Nikosh" panose="02000000000000000000" pitchFamily="2" charset="0"/>
                    <a:cs typeface="Nikosh" panose="02000000000000000000" pitchFamily="2" charset="0"/>
                  </a:rPr>
                  <a:t> তাপের পরিমাণ,</a:t>
                </a:r>
                <a:endParaRPr lang="en-US" sz="4100" spc="-150" dirty="0">
                  <a:solidFill>
                    <a:srgbClr val="000000"/>
                  </a:solidFill>
                  <a:latin typeface="Nikosh" panose="02000000000000000000" pitchFamily="2" charset="0"/>
                  <a:cs typeface="Nikosh" panose="02000000000000000000" pitchFamily="2" charset="0"/>
                </a:endParaRPr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ctrTitle"/>
              </p:nvPr>
            </p:nvSpPr>
            <p:spPr>
              <a:xfrm>
                <a:off x="1219200" y="514350"/>
                <a:ext cx="7228850" cy="685800"/>
              </a:xfrm>
              <a:blipFill>
                <a:blip r:embed="rId2"/>
                <a:stretch>
                  <a:fillRect t="-20492" r="-2594" b="-27049"/>
                </a:stretch>
              </a:blipFill>
              <a:ln w="57150">
                <a:solidFill>
                  <a:srgbClr val="66330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219200" y="1276350"/>
                <a:ext cx="7228849" cy="3215676"/>
              </a:xfrm>
              <a:ln w="76200">
                <a:solidFill>
                  <a:srgbClr val="0000FF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/>
              <a:lstStyle/>
              <a:p>
                <a:pPr marL="0"/>
                <a:r>
                  <a:rPr lang="en-US" sz="4800" b="1" i="0" spc="-150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Q = A</a:t>
                </a:r>
                <a14:m>
                  <m:oMath xmlns:m="http://schemas.openxmlformats.org/officeDocument/2006/math">
                    <m:r>
                      <a:rPr lang="en-US" sz="4800" b="1" i="0" spc="-150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 </m:t>
                    </m:r>
                    <m:r>
                      <a:rPr lang="en-US" sz="4800" b="1" spc="-15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×</m:t>
                    </m:r>
                  </m:oMath>
                </a14:m>
                <a:r>
                  <a:rPr lang="en-US" sz="4800" b="1" i="0" spc="-150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U </a:t>
                </a:r>
                <a14:m>
                  <m:oMath xmlns:m="http://schemas.openxmlformats.org/officeDocument/2006/math">
                    <m:r>
                      <a:rPr lang="en-US" sz="4800" b="1" spc="-15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×</m:t>
                    </m:r>
                  </m:oMath>
                </a14:m>
                <a:r>
                  <a:rPr lang="en-US" sz="4800" b="1" i="0" spc="-150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4800" b="1" i="0" spc="-150" dirty="0" smtClean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TD [</a:t>
                </a:r>
                <a:r>
                  <a:rPr lang="en-US" sz="4800" b="1" i="0" spc="-150" dirty="0" err="1" smtClean="0">
                    <a:solidFill>
                      <a:srgbClr val="080808"/>
                    </a:solidFill>
                    <a:latin typeface="Nikosh" pitchFamily="2" charset="0"/>
                    <a:cs typeface="Nikosh" pitchFamily="2" charset="0"/>
                  </a:rPr>
                  <a:t>মান</a:t>
                </a:r>
                <a:r>
                  <a:rPr lang="en-US" sz="4800" b="1" i="0" spc="-150" dirty="0" smtClean="0">
                    <a:solidFill>
                      <a:srgbClr val="080808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800" b="1" i="0" spc="-150" dirty="0" err="1" smtClean="0">
                    <a:solidFill>
                      <a:srgbClr val="080808"/>
                    </a:solidFill>
                    <a:latin typeface="Nikosh" pitchFamily="2" charset="0"/>
                    <a:cs typeface="Nikosh" pitchFamily="2" charset="0"/>
                  </a:rPr>
                  <a:t>বসিয়ে</a:t>
                </a:r>
                <a:r>
                  <a:rPr lang="en-US" sz="4800" b="1" i="0" spc="-150" dirty="0" smtClean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]</a:t>
                </a:r>
                <a:endParaRPr lang="en-US" sz="4800" b="1" i="0" spc="-150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/>
                <a:r>
                  <a:rPr lang="en-US" sz="48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  = </a:t>
                </a:r>
                <a:r>
                  <a:rPr lang="en-US" sz="4800" b="1" i="0" dirty="0" smtClean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(18 </a:t>
                </a:r>
                <a14:m>
                  <m:oMath xmlns:m="http://schemas.openxmlformats.org/officeDocument/2006/math">
                    <m:r>
                      <a:rPr lang="en-US" sz="4800" b="1" spc="-150">
                        <a:solidFill>
                          <a:srgbClr val="0000FF"/>
                        </a:solidFill>
                        <a:latin typeface="Cambria Math"/>
                        <a:ea typeface="Cambria Math"/>
                      </a:rPr>
                      <m:t>× </m:t>
                    </m:r>
                  </m:oMath>
                </a14:m>
                <a:r>
                  <a:rPr lang="en-US" sz="4800" b="1" i="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0.37 </a:t>
                </a:r>
                <a14:m>
                  <m:oMath xmlns:m="http://schemas.openxmlformats.org/officeDocument/2006/math">
                    <m:r>
                      <a:rPr lang="en-US" sz="4800" b="1" spc="-150">
                        <a:solidFill>
                          <a:srgbClr val="0000FF"/>
                        </a:solidFill>
                        <a:latin typeface="Cambria Math"/>
                        <a:ea typeface="Cambria Math"/>
                      </a:rPr>
                      <m:t>×</m:t>
                    </m:r>
                  </m:oMath>
                </a14:m>
                <a:r>
                  <a:rPr lang="en-US" sz="4800" b="1" i="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800" b="1" i="0" dirty="0" smtClean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31)</a:t>
                </a:r>
                <a:endParaRPr lang="en-US" sz="4800" b="1" i="0" dirty="0">
                  <a:solidFill>
                    <a:srgbClr val="0000FF"/>
                  </a:solidFill>
                  <a:latin typeface="Nikosh" pitchFamily="2" charset="0"/>
                  <a:cs typeface="Nikosh" pitchFamily="2" charset="0"/>
                </a:endParaRPr>
              </a:p>
              <a:p>
                <a:pPr marL="0"/>
                <a:r>
                  <a:rPr lang="en-US" sz="48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  = </a:t>
                </a:r>
                <a:r>
                  <a:rPr lang="en-US" sz="4800" b="1" i="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206.46</a:t>
                </a:r>
                <a:r>
                  <a:rPr lang="en-US" sz="48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800" b="1" i="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Watt</a:t>
                </a:r>
              </a:p>
              <a:p>
                <a:pPr marL="0"/>
                <a:r>
                  <a:rPr lang="en-US" sz="48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  = </a:t>
                </a:r>
                <a:r>
                  <a:rPr lang="en-US" sz="4800" b="1" i="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0.206</a:t>
                </a:r>
                <a:r>
                  <a:rPr lang="en-US" sz="48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400" b="1" i="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KW</a:t>
                </a:r>
                <a:r>
                  <a:rPr lang="en-US" sz="48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400" b="1" i="0" dirty="0">
                    <a:solidFill>
                      <a:srgbClr val="080808"/>
                    </a:solidFill>
                    <a:latin typeface="Nikosh" pitchFamily="2" charset="0"/>
                    <a:cs typeface="Nikosh" pitchFamily="2" charset="0"/>
                  </a:rPr>
                  <a:t>(</a:t>
                </a:r>
                <a:r>
                  <a:rPr lang="en-US" sz="4400" b="1" i="0" dirty="0" err="1">
                    <a:solidFill>
                      <a:srgbClr val="080808"/>
                    </a:solidFill>
                    <a:latin typeface="Nikosh" pitchFamily="2" charset="0"/>
                    <a:cs typeface="Nikosh" pitchFamily="2" charset="0"/>
                  </a:rPr>
                  <a:t>উত্তর</a:t>
                </a:r>
                <a:r>
                  <a:rPr lang="en-US" sz="4400" b="1" i="0" dirty="0">
                    <a:solidFill>
                      <a:srgbClr val="080808"/>
                    </a:solidFill>
                    <a:latin typeface="Nikosh" pitchFamily="2" charset="0"/>
                    <a:cs typeface="Nikosh" pitchFamily="2" charset="0"/>
                  </a:rPr>
                  <a:t>)</a:t>
                </a:r>
                <a:endParaRPr lang="en-US" sz="4400" b="1" i="0" spc="-150" dirty="0">
                  <a:solidFill>
                    <a:srgbClr val="080808"/>
                  </a:solidFill>
                  <a:latin typeface="Nikosh" pitchFamily="2" charset="0"/>
                  <a:cs typeface="Nikosh" pitchFamily="2" charset="0"/>
                </a:endParaRPr>
              </a:p>
              <a:p>
                <a:endParaRPr lang="en-US" b="1" i="0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219200" y="1276350"/>
                <a:ext cx="7228849" cy="3215676"/>
              </a:xfrm>
              <a:blipFill rotWithShape="1">
                <a:blip r:embed="rId3"/>
                <a:stretch>
                  <a:fillRect l="-3336" t="-2773" b="-5360"/>
                </a:stretch>
              </a:blipFill>
              <a:ln w="76200">
                <a:solidFill>
                  <a:srgbClr val="0000FF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24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="" xmlns:a16="http://schemas.microsoft.com/office/drawing/2014/main" id="{9061629F-D4DB-4B68-B999-C8548D0D2B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C7F23041-422F-4FD0-A45B-4CAA8B744DE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A6A72B18-6C72-45FE-B36D-DF164831EBC0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C0D3CA94-E15B-40CA-BA7B-F0CF8083B013}"/>
              </a:ext>
            </a:extLst>
          </p:cNvPr>
          <p:cNvSpPr txBox="1"/>
          <p:nvPr/>
        </p:nvSpPr>
        <p:spPr>
          <a:xfrm rot="16200000">
            <a:off x="6741746" y="2315805"/>
            <a:ext cx="4228296" cy="55079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lnSpc>
                <a:spcPts val="1700"/>
              </a:lnSpc>
            </a:pP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20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32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6895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200" y="514350"/>
            <a:ext cx="7315200" cy="914400"/>
          </a:xfrm>
          <a:solidFill>
            <a:srgbClr val="FFFF00"/>
          </a:solidFill>
          <a:ln w="57150">
            <a:solidFill>
              <a:srgbClr val="00B050"/>
            </a:solidFill>
          </a:ln>
        </p:spPr>
        <p:txBody>
          <a:bodyPr/>
          <a:lstStyle/>
          <a:p>
            <a:pPr algn="ctr"/>
            <a:r>
              <a:rPr lang="en-US" sz="5500" spc="-150" dirty="0">
                <a:solidFill>
                  <a:srgbClr val="000000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সমস্যাবলি-২ </a:t>
            </a:r>
            <a:r>
              <a:rPr lang="en-US" sz="5400" spc="-150" dirty="0">
                <a:solidFill>
                  <a:srgbClr val="000000"/>
                </a:solidFill>
                <a:latin typeface="Times New Roman" panose="02020603050405020304" pitchFamily="18" charset="0"/>
                <a:ea typeface="Tinos"/>
                <a:cs typeface="Times New Roman" panose="02020603050405020304" pitchFamily="18" charset="0"/>
                <a:sym typeface="Tinos"/>
              </a:rPr>
              <a:t>(Problem-2):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219200" y="1504950"/>
                <a:ext cx="7315200" cy="2976886"/>
              </a:xfrm>
              <a:ln w="76200">
                <a:solidFill>
                  <a:srgbClr val="0000FF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/>
              <a:lstStyle/>
              <a:p>
                <a:pPr marL="0" algn="ctr"/>
                <a:r>
                  <a:rPr lang="en-US" sz="365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একটি</a:t>
                </a:r>
                <a:r>
                  <a:rPr lang="en-US" sz="365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365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শীতাতপ</a:t>
                </a:r>
                <a:r>
                  <a:rPr lang="en-US" sz="365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365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নিয়ন্ত্রণ</a:t>
                </a:r>
                <a:r>
                  <a:rPr lang="en-US" sz="365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365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কক্ষের</a:t>
                </a:r>
                <a:r>
                  <a:rPr lang="en-US" sz="365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365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তাপমাত্রা</a:t>
                </a:r>
                <a:r>
                  <a:rPr lang="en-US" sz="365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3650" b="1" i="0" spc="-15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25</a:t>
                </a:r>
                <a14:m>
                  <m:oMath xmlns:m="http://schemas.openxmlformats.org/officeDocument/2006/math">
                    <m:r>
                      <a:rPr lang="en-US" sz="3650" b="1" i="1" spc="-150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℃</m:t>
                    </m:r>
                  </m:oMath>
                </a14:m>
                <a:r>
                  <a:rPr lang="en-US" sz="3650" b="1" i="0" spc="-15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365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এবং</a:t>
                </a:r>
                <a:endParaRPr lang="en-US" sz="3650" b="1" i="0" spc="-150" dirty="0">
                  <a:solidFill>
                    <a:srgbClr val="000000"/>
                  </a:solidFill>
                  <a:latin typeface="Nikosh" pitchFamily="2" charset="0"/>
                  <a:cs typeface="Nikosh" pitchFamily="2" charset="0"/>
                </a:endParaRPr>
              </a:p>
              <a:p>
                <a:pPr marL="0" algn="ctr"/>
                <a:r>
                  <a:rPr lang="en-US" sz="36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বাইরের</a:t>
                </a:r>
                <a:r>
                  <a:rPr lang="en-US" sz="36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36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তাপমাত্রা</a:t>
                </a:r>
                <a:r>
                  <a:rPr lang="en-US" sz="36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3600" b="1" i="0" spc="-15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36</a:t>
                </a:r>
                <a14:m>
                  <m:oMath xmlns:m="http://schemas.openxmlformats.org/officeDocument/2006/math">
                    <m:r>
                      <a:rPr lang="en-US" sz="3600" b="1" i="1" spc="-150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℃</m:t>
                    </m:r>
                  </m:oMath>
                </a14:m>
                <a:r>
                  <a:rPr lang="en-US" sz="3600" b="1" i="0" spc="-15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36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হলে</a:t>
                </a:r>
                <a:r>
                  <a:rPr lang="en-US" sz="36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36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নিম্নে</a:t>
                </a:r>
                <a:r>
                  <a:rPr lang="en-US" sz="36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36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বর্ণিত</a:t>
                </a:r>
                <a:r>
                  <a:rPr lang="en-US" sz="36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36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উপাদানের</a:t>
                </a:r>
                <a:r>
                  <a:rPr lang="en-US" sz="36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</a:p>
              <a:p>
                <a:pPr marL="0" algn="ctr"/>
                <a:r>
                  <a:rPr lang="en-US" sz="42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তৈরী</a:t>
                </a:r>
                <a:r>
                  <a:rPr lang="en-US" sz="42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 </a:t>
                </a:r>
                <a:r>
                  <a:rPr lang="en-US" sz="4200" b="1" i="0" spc="-30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5m </a:t>
                </a:r>
                <a14:m>
                  <m:oMath xmlns:m="http://schemas.openxmlformats.org/officeDocument/2006/math">
                    <m:r>
                      <a:rPr lang="en-US" sz="4200" b="1" i="1" spc="-300" smtClean="0">
                        <a:solidFill>
                          <a:srgbClr val="0000FF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×</m:t>
                    </m:r>
                  </m:oMath>
                </a14:m>
                <a:r>
                  <a:rPr lang="en-US" sz="4200" b="1" i="0" spc="-30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 3m  </a:t>
                </a:r>
                <a:r>
                  <a:rPr lang="en-US" sz="42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একটি</a:t>
                </a:r>
                <a:r>
                  <a:rPr lang="en-US" sz="42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2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দেওয়ালের</a:t>
                </a:r>
                <a:r>
                  <a:rPr lang="en-US" sz="42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2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দুই</a:t>
                </a:r>
                <a:r>
                  <a:rPr lang="en-US" sz="42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2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তলের</a:t>
                </a:r>
                <a:r>
                  <a:rPr lang="en-US" sz="42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</a:p>
              <a:p>
                <a:pPr marL="0" algn="ctr"/>
                <a:r>
                  <a:rPr lang="en-US" sz="41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মধ্যে</a:t>
                </a:r>
                <a:r>
                  <a:rPr lang="en-US" sz="41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1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দিয়ে</a:t>
                </a:r>
                <a:r>
                  <a:rPr lang="en-US" sz="41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1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নিয়ন্ত্রিত</a:t>
                </a:r>
                <a:r>
                  <a:rPr lang="en-US" sz="41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41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কক্ষে</a:t>
                </a:r>
                <a:r>
                  <a:rPr lang="en-US" sz="41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41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ওয়ার্ট</a:t>
                </a:r>
                <a:r>
                  <a:rPr lang="en-US" sz="41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41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এককে</a:t>
                </a:r>
                <a:r>
                  <a:rPr lang="en-US" sz="41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41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তাপ</a:t>
                </a:r>
                <a:r>
                  <a:rPr lang="en-US" sz="41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</a:p>
              <a:p>
                <a:pPr marL="0" algn="ctr">
                  <a:lnSpc>
                    <a:spcPts val="4700"/>
                  </a:lnSpc>
                </a:pPr>
                <a:r>
                  <a:rPr lang="en-US" sz="4800" b="1" i="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পরিবহণের</a:t>
                </a:r>
                <a:r>
                  <a:rPr lang="en-US" sz="48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800" b="1" i="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পরিমান</a:t>
                </a:r>
                <a:r>
                  <a:rPr lang="en-US" sz="48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4800" b="1" i="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নির্ণয়</a:t>
                </a:r>
                <a:r>
                  <a:rPr lang="en-US" sz="48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4800" b="1" i="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করুন</a:t>
                </a:r>
                <a:r>
                  <a:rPr lang="en-US" sz="48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।</a:t>
                </a:r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219200" y="1504950"/>
                <a:ext cx="7315200" cy="2976886"/>
              </a:xfrm>
              <a:blipFill>
                <a:blip r:embed="rId2"/>
                <a:stretch>
                  <a:fillRect l="-2391" t="-200" r="-2391" b="-14571"/>
                </a:stretch>
              </a:blipFill>
              <a:ln w="76200">
                <a:solidFill>
                  <a:srgbClr val="0000FF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25</a:t>
            </a:fld>
            <a:endParaRPr lang="en" dirty="0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="" xmlns:a16="http://schemas.microsoft.com/office/drawing/2014/main" id="{DDC590FF-65E1-4447-B1C1-E811B3DF4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E2357525-6419-46AB-BA69-3A00E613792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5FC7911B-FF42-471C-8013-81E3FF7E25F2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C0D3CA94-E15B-40CA-BA7B-F0CF8083B013}"/>
              </a:ext>
            </a:extLst>
          </p:cNvPr>
          <p:cNvSpPr txBox="1"/>
          <p:nvPr/>
        </p:nvSpPr>
        <p:spPr>
          <a:xfrm rot="16200000">
            <a:off x="6741746" y="2315805"/>
            <a:ext cx="4228296" cy="55079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lnSpc>
                <a:spcPts val="1700"/>
              </a:lnSpc>
            </a:pP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20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32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2816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200" y="501948"/>
            <a:ext cx="7315200" cy="762000"/>
          </a:xfrm>
          <a:solidFill>
            <a:srgbClr val="FFFF00"/>
          </a:solidFill>
          <a:ln w="76200">
            <a:solidFill>
              <a:srgbClr val="0070C0"/>
            </a:solidFill>
          </a:ln>
        </p:spPr>
        <p:txBody>
          <a:bodyPr/>
          <a:lstStyle/>
          <a:p>
            <a:pPr algn="ctr">
              <a:lnSpc>
                <a:spcPts val="3800"/>
              </a:lnSpc>
            </a:pPr>
            <a:r>
              <a:rPr lang="en-US" sz="54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প্রয়োজনীয়</a:t>
            </a:r>
            <a:r>
              <a:rPr lang="en-US" sz="54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4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তথ্যাদি</a:t>
            </a:r>
            <a:r>
              <a:rPr lang="en-US" sz="54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400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হল</a:t>
            </a:r>
            <a:r>
              <a:rPr lang="en-US" sz="5400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:</a:t>
            </a:r>
            <a:endParaRPr lang="en-US" sz="540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1352550"/>
            <a:ext cx="7315200" cy="3139476"/>
          </a:xfrm>
          <a:ln w="76200">
            <a:solidFill>
              <a:srgbClr val="6633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0"/>
            <a:r>
              <a:rPr lang="en-US" sz="4000" b="1" i="0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12 cm </a:t>
            </a:r>
            <a:r>
              <a:rPr lang="en-US" sz="40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ইটের</a:t>
            </a:r>
            <a:r>
              <a:rPr lang="en-US" sz="40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দেওয়ালের</a:t>
            </a:r>
            <a:r>
              <a:rPr lang="en-US" sz="40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বাইরের</a:t>
            </a:r>
            <a:r>
              <a:rPr lang="en-US" sz="40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দিকে</a:t>
            </a:r>
            <a:r>
              <a:rPr lang="en-US" sz="40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i="0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1.25 </a:t>
            </a:r>
          </a:p>
          <a:p>
            <a:pPr marL="0"/>
            <a:r>
              <a:rPr lang="en-US" sz="4000" b="1" i="0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cm </a:t>
            </a:r>
            <a:r>
              <a:rPr lang="en-US" sz="40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সিমেন্ট</a:t>
            </a:r>
            <a:r>
              <a:rPr lang="en-US" sz="40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প্লাস্টার</a:t>
            </a:r>
            <a:r>
              <a:rPr lang="en-US" sz="40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,  </a:t>
            </a:r>
            <a:r>
              <a:rPr lang="en-US" sz="4000" b="1" i="0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2.54 cm  </a:t>
            </a:r>
            <a:r>
              <a:rPr lang="en-US" sz="4000" b="1" i="0" spc="-15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অচল</a:t>
            </a:r>
            <a:r>
              <a:rPr lang="en-US" sz="4000" b="1" i="0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i="0" spc="-15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বাতাস</a:t>
            </a:r>
            <a:r>
              <a:rPr lang="en-US" sz="40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, </a:t>
            </a:r>
          </a:p>
          <a:p>
            <a:pPr marL="0"/>
            <a:r>
              <a:rPr lang="en-US" sz="415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আবার</a:t>
            </a:r>
            <a:r>
              <a:rPr lang="en-US" sz="415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150" b="1" i="0" spc="-300" dirty="0">
                <a:solidFill>
                  <a:srgbClr val="009900"/>
                </a:solidFill>
                <a:latin typeface="Nikosh" pitchFamily="2" charset="0"/>
                <a:cs typeface="Nikosh" pitchFamily="2" charset="0"/>
              </a:rPr>
              <a:t>12 cm </a:t>
            </a:r>
            <a:r>
              <a:rPr lang="en-US" sz="4150" b="1" i="0" spc="-300" dirty="0" err="1">
                <a:solidFill>
                  <a:srgbClr val="009900"/>
                </a:solidFill>
                <a:latin typeface="Nikosh" pitchFamily="2" charset="0"/>
                <a:cs typeface="Nikosh" pitchFamily="2" charset="0"/>
              </a:rPr>
              <a:t>ইটের</a:t>
            </a:r>
            <a:r>
              <a:rPr lang="en-US" sz="4150" b="1" i="0" spc="-300" dirty="0">
                <a:solidFill>
                  <a:srgbClr val="0099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150" b="1" i="0" spc="-300" dirty="0" err="1">
                <a:solidFill>
                  <a:srgbClr val="009900"/>
                </a:solidFill>
                <a:latin typeface="Nikosh" pitchFamily="2" charset="0"/>
                <a:cs typeface="Nikosh" pitchFamily="2" charset="0"/>
              </a:rPr>
              <a:t>দেওয়ালের</a:t>
            </a:r>
            <a:r>
              <a:rPr lang="en-US" sz="4150" b="1" i="0" spc="-300" dirty="0">
                <a:solidFill>
                  <a:srgbClr val="0099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15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ভিতরের</a:t>
            </a:r>
            <a:r>
              <a:rPr lang="en-US" sz="415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15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দিকে</a:t>
            </a:r>
            <a:endParaRPr lang="en-US" sz="4150" b="1" i="0" spc="-30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pPr marL="0"/>
            <a:r>
              <a:rPr lang="en-US" sz="4150" b="1" i="0" spc="-150" dirty="0">
                <a:solidFill>
                  <a:srgbClr val="C00000"/>
                </a:solidFill>
                <a:latin typeface="Nikosh" pitchFamily="2" charset="0"/>
                <a:cs typeface="Nikosh" pitchFamily="2" charset="0"/>
              </a:rPr>
              <a:t>1.25 cm </a:t>
            </a:r>
            <a:r>
              <a:rPr lang="en-US" sz="4150" b="1" i="0" spc="-150" dirty="0" err="1">
                <a:solidFill>
                  <a:srgbClr val="C00000"/>
                </a:solidFill>
                <a:latin typeface="Nikosh" pitchFamily="2" charset="0"/>
                <a:cs typeface="Nikosh" pitchFamily="2" charset="0"/>
              </a:rPr>
              <a:t>সিমেন্ট</a:t>
            </a:r>
            <a:r>
              <a:rPr lang="en-US" sz="4150" b="1" i="0" spc="-150" dirty="0">
                <a:solidFill>
                  <a:srgbClr val="C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150" b="1" i="0" spc="-150" dirty="0" err="1">
                <a:solidFill>
                  <a:srgbClr val="C00000"/>
                </a:solidFill>
                <a:latin typeface="Nikosh" pitchFamily="2" charset="0"/>
                <a:cs typeface="Nikosh" pitchFamily="2" charset="0"/>
              </a:rPr>
              <a:t>প্লাস্টার</a:t>
            </a:r>
            <a:r>
              <a:rPr lang="en-US" sz="4150" b="1" i="0" spc="-150" dirty="0">
                <a:solidFill>
                  <a:srgbClr val="C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15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এবং</a:t>
            </a:r>
            <a:r>
              <a:rPr lang="en-US" sz="415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150" b="1" i="0" spc="-150" dirty="0">
                <a:solidFill>
                  <a:srgbClr val="663300"/>
                </a:solidFill>
                <a:latin typeface="Nikosh" pitchFamily="2" charset="0"/>
                <a:cs typeface="Nikosh" pitchFamily="2" charset="0"/>
              </a:rPr>
              <a:t>2.50 cm  </a:t>
            </a:r>
          </a:p>
          <a:p>
            <a:pPr marL="0"/>
            <a:r>
              <a:rPr lang="en-US" sz="4000" b="1" i="0" spc="-300" dirty="0" err="1">
                <a:solidFill>
                  <a:srgbClr val="663300"/>
                </a:solidFill>
                <a:latin typeface="Nikosh" pitchFamily="2" charset="0"/>
                <a:cs typeface="Nikosh" pitchFamily="2" charset="0"/>
              </a:rPr>
              <a:t>কাঠের</a:t>
            </a:r>
            <a:r>
              <a:rPr lang="en-US" sz="4000" b="1" i="0" spc="-300" dirty="0">
                <a:solidFill>
                  <a:srgbClr val="6633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000" b="1" i="0" spc="-300" dirty="0" err="1">
                <a:solidFill>
                  <a:srgbClr val="663300"/>
                </a:solidFill>
                <a:latin typeface="Nikosh" pitchFamily="2" charset="0"/>
                <a:cs typeface="Nikosh" pitchFamily="2" charset="0"/>
              </a:rPr>
              <a:t>তক্তা</a:t>
            </a:r>
            <a:r>
              <a:rPr lang="en-US" sz="4000" b="1" i="0" spc="-300" dirty="0">
                <a:solidFill>
                  <a:srgbClr val="6633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i="0" spc="-30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দ্বারা</a:t>
            </a:r>
            <a:r>
              <a:rPr lang="en-US" sz="40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0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ভিতরের</a:t>
            </a:r>
            <a:r>
              <a:rPr lang="en-US" sz="40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0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দিকে</a:t>
            </a:r>
            <a:r>
              <a:rPr lang="en-US" sz="40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0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আবৃত</a:t>
            </a:r>
            <a:r>
              <a:rPr lang="en-US" sz="40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করা</a:t>
            </a:r>
            <a:r>
              <a:rPr lang="en-US" sz="40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আছে</a:t>
            </a:r>
            <a:endParaRPr lang="en-US" sz="4000" b="1" i="0" spc="-30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26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="" xmlns:a16="http://schemas.microsoft.com/office/drawing/2014/main" id="{407022F8-C9A5-4E4B-A7AE-7DC021F826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E26CD181-06A6-4194-AF9F-337FB1AF74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B904EF23-671A-4AF6-8B3B-C9B547BC9DE9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C0D3CA94-E15B-40CA-BA7B-F0CF8083B013}"/>
              </a:ext>
            </a:extLst>
          </p:cNvPr>
          <p:cNvSpPr txBox="1"/>
          <p:nvPr/>
        </p:nvSpPr>
        <p:spPr>
          <a:xfrm rot="16200000">
            <a:off x="6741746" y="2315805"/>
            <a:ext cx="4228296" cy="55079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lnSpc>
                <a:spcPts val="1700"/>
              </a:lnSpc>
            </a:pP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20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32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1503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200" y="514350"/>
            <a:ext cx="7315200" cy="762000"/>
          </a:xfrm>
          <a:solidFill>
            <a:srgbClr val="FFFF00"/>
          </a:solidFill>
          <a:ln w="76200">
            <a:solidFill>
              <a:srgbClr val="0D01AF"/>
            </a:solidFill>
          </a:ln>
        </p:spPr>
        <p:txBody>
          <a:bodyPr/>
          <a:lstStyle/>
          <a:p>
            <a:pPr algn="ctr">
              <a:lnSpc>
                <a:spcPts val="3500"/>
              </a:lnSpc>
            </a:pPr>
            <a:r>
              <a:rPr lang="en-US" sz="6000" spc="-150" dirty="0" err="1">
                <a:solidFill>
                  <a:srgbClr val="000000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স</a:t>
            </a:r>
            <a:r>
              <a:rPr lang="en-US" sz="6000" spc="-150" dirty="0" err="1">
                <a:solidFill>
                  <a:srgbClr val="000000"/>
                </a:solidFill>
                <a:latin typeface="SutonnyMJ"/>
                <a:ea typeface="Tinos"/>
                <a:cs typeface="Tinos"/>
                <a:sym typeface="Tinos"/>
              </a:rPr>
              <a:t>gvavb</a:t>
            </a:r>
            <a:r>
              <a:rPr lang="en-US" sz="6000" spc="-150" dirty="0">
                <a:solidFill>
                  <a:srgbClr val="000000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(</a:t>
            </a:r>
            <a:r>
              <a:rPr lang="en-US" sz="5400" spc="-150" dirty="0" err="1">
                <a:solidFill>
                  <a:srgbClr val="0D01AF"/>
                </a:solidFill>
                <a:latin typeface="Times New Roman" pitchFamily="18" charset="0"/>
                <a:ea typeface="Tinos"/>
                <a:cs typeface="Times New Roman" pitchFamily="18" charset="0"/>
                <a:sym typeface="Tinos"/>
              </a:rPr>
              <a:t>Soluation</a:t>
            </a:r>
            <a:r>
              <a:rPr lang="en-US" sz="6000" spc="-150" dirty="0">
                <a:solidFill>
                  <a:srgbClr val="000000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)</a:t>
            </a:r>
            <a:r>
              <a:rPr lang="en-US" sz="6000" spc="-150" dirty="0">
                <a:solidFill>
                  <a:srgbClr val="000000"/>
                </a:solidFill>
                <a:latin typeface="SutonnyMJ"/>
                <a:ea typeface="Tinos"/>
                <a:cs typeface="Tinos"/>
                <a:sym typeface="Tinos"/>
              </a:rPr>
              <a:t> </a:t>
            </a:r>
            <a:endParaRPr lang="en-US" sz="4400" spc="-15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219200" y="1318882"/>
                <a:ext cx="7315199" cy="3215676"/>
              </a:xfrm>
              <a:ln w="76200">
                <a:solidFill>
                  <a:srgbClr val="663300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/>
              <a:lstStyle/>
              <a:p>
                <a:pPr marL="0" lvl="0"/>
                <a:r>
                  <a:rPr lang="en-US" sz="2800" b="1" i="0" spc="-300" dirty="0">
                    <a:solidFill>
                      <a:srgbClr val="0D01AF"/>
                    </a:solidFill>
                    <a:latin typeface="Nikosh" pitchFamily="2" charset="0"/>
                    <a:cs typeface="Nikosh" pitchFamily="2" charset="0"/>
                  </a:rPr>
                  <a:t>আমরা  </a:t>
                </a:r>
                <a:r>
                  <a:rPr lang="en-US" sz="2800" b="1" i="0" spc="-300" dirty="0" err="1">
                    <a:solidFill>
                      <a:srgbClr val="0D01AF"/>
                    </a:solidFill>
                    <a:latin typeface="Nikosh" pitchFamily="2" charset="0"/>
                    <a:cs typeface="Nikosh" pitchFamily="2" charset="0"/>
                  </a:rPr>
                  <a:t>জানি</a:t>
                </a:r>
                <a:r>
                  <a:rPr lang="en-US" sz="2800" b="1" i="0" spc="-300" dirty="0">
                    <a:solidFill>
                      <a:srgbClr val="0D01AF"/>
                    </a:solidFill>
                    <a:latin typeface="Nikosh" pitchFamily="2" charset="0"/>
                    <a:cs typeface="Nikosh" pitchFamily="2" charset="0"/>
                  </a:rPr>
                  <a:t>, </a:t>
                </a:r>
              </a:p>
              <a:p>
                <a:pPr marL="0" lvl="0"/>
                <a:r>
                  <a:rPr lang="en-US" sz="32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U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300" b="1" i="1" spc="-30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 sz="330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1 </m:t>
                        </m:r>
                      </m:num>
                      <m:den>
                        <m:f>
                          <m:fPr>
                            <m:ctrlPr>
                              <a:rPr lang="en-US" sz="3300" b="1" i="1" spc="-300" dirty="0">
                                <a:solidFill>
                                  <a:srgbClr val="000000"/>
                                </a:solidFill>
                                <a:latin typeface="Cambria Math"/>
                                <a:cs typeface="Nikosh" pitchFamily="2" charset="0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en-US" sz="33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1 </m:t>
                            </m:r>
                          </m:num>
                          <m:den>
                            <m:r>
                              <m:rPr>
                                <m:nor/>
                              </m:rPr>
                              <a:rPr lang="en-US" sz="33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f</m:t>
                            </m:r>
                            <m:r>
                              <m:rPr>
                                <m:nor/>
                              </m:rPr>
                              <a:rPr lang="en-US" sz="3300" b="1" i="0" spc="-300" baseline="-250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0</m:t>
                            </m:r>
                            <m:r>
                              <m:rPr>
                                <m:nor/>
                              </m:rPr>
                              <a:rPr lang="en-US" sz="33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 </m:t>
                            </m:r>
                          </m:den>
                        </m:f>
                        <m:r>
                          <m:rPr>
                            <m:nor/>
                          </m:rPr>
                          <a:rPr lang="en-US" sz="330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+</m:t>
                        </m:r>
                        <m:r>
                          <m:rPr>
                            <m:nor/>
                          </m:rPr>
                          <a:rPr lang="en-US" sz="3300" b="1" i="0" spc="-300" dirty="0" smtClean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 </m:t>
                        </m:r>
                        <m:r>
                          <m:rPr>
                            <m:nor/>
                          </m:rPr>
                          <a:rPr lang="en-US" sz="330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</m:t>
                        </m:r>
                        <m:f>
                          <m:fPr>
                            <m:ctrlPr>
                              <a:rPr lang="en-US" sz="3300" b="1" i="1" spc="-300">
                                <a:solidFill>
                                  <a:srgbClr val="000000"/>
                                </a:solidFill>
                                <a:latin typeface="Cambria Math"/>
                                <a:cs typeface="Nikosh" pitchFamily="2" charset="0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en-US" sz="33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x</m:t>
                            </m:r>
                            <m:r>
                              <m:rPr>
                                <m:nor/>
                              </m:rPr>
                              <a:rPr lang="en-US" sz="3300" b="1" i="0" spc="-300" baseline="-250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1</m:t>
                            </m:r>
                            <m:r>
                              <m:rPr>
                                <m:nor/>
                              </m:rPr>
                              <a:rPr lang="en-US" sz="33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 </m:t>
                            </m:r>
                          </m:num>
                          <m:den>
                            <m:r>
                              <m:rPr>
                                <m:nor/>
                              </m:rPr>
                              <a:rPr lang="en-US" sz="33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K</m:t>
                            </m:r>
                            <m:r>
                              <m:rPr>
                                <m:nor/>
                              </m:rPr>
                              <a:rPr lang="en-US" sz="3300" b="1" i="0" spc="-300" baseline="-250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1</m:t>
                            </m:r>
                            <m:r>
                              <m:rPr>
                                <m:nor/>
                              </m:rPr>
                              <a:rPr lang="en-US" sz="33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 </m:t>
                            </m:r>
                          </m:den>
                        </m:f>
                        <m:r>
                          <m:rPr>
                            <m:nor/>
                          </m:rPr>
                          <a:rPr lang="en-US" sz="330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3300" b="1" i="0" spc="-300" dirty="0" smtClean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330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+</m:t>
                        </m:r>
                        <m:r>
                          <a:rPr lang="en-US" sz="3300" b="1" i="1" spc="-300" dirty="0" smtClean="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    </m:t>
                        </m:r>
                        <m:f>
                          <m:fPr>
                            <m:ctrlPr>
                              <a:rPr lang="en-US" sz="3300" b="1" i="1" spc="-300">
                                <a:solidFill>
                                  <a:srgbClr val="000000"/>
                                </a:solidFill>
                                <a:latin typeface="Cambria Math"/>
                                <a:cs typeface="Nikosh" pitchFamily="2" charset="0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en-US" sz="33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x</m:t>
                            </m:r>
                            <m:r>
                              <m:rPr>
                                <m:nor/>
                              </m:rPr>
                              <a:rPr lang="en-US" sz="3300" b="1" i="0" spc="-300" baseline="-250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2</m:t>
                            </m:r>
                            <m:r>
                              <m:rPr>
                                <m:nor/>
                              </m:rPr>
                              <a:rPr lang="en-US" sz="33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 </m:t>
                            </m:r>
                          </m:num>
                          <m:den>
                            <m:r>
                              <m:rPr>
                                <m:nor/>
                              </m:rPr>
                              <a:rPr lang="en-US" sz="33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K</m:t>
                            </m:r>
                            <m:r>
                              <m:rPr>
                                <m:nor/>
                              </m:rPr>
                              <a:rPr lang="en-US" sz="3300" b="1" i="0" spc="-300" baseline="-250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2</m:t>
                            </m:r>
                            <m:r>
                              <m:rPr>
                                <m:nor/>
                              </m:rPr>
                              <a:rPr lang="en-US" sz="33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 </m:t>
                            </m:r>
                          </m:den>
                        </m:f>
                        <m:r>
                          <m:rPr>
                            <m:nor/>
                          </m:rPr>
                          <a:rPr lang="en-US" sz="330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+</m:t>
                        </m:r>
                        <m:r>
                          <a:rPr lang="en-US" sz="3300" b="1" spc="-300" dirty="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    </m:t>
                        </m:r>
                        <m:f>
                          <m:fPr>
                            <m:ctrlPr>
                              <a:rPr lang="en-US" sz="3300" b="1" i="1" spc="-300">
                                <a:solidFill>
                                  <a:srgbClr val="000000"/>
                                </a:solidFill>
                                <a:latin typeface="Cambria Math"/>
                                <a:cs typeface="Nikosh" pitchFamily="2" charset="0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en-US" sz="33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x</m:t>
                            </m:r>
                            <m:r>
                              <m:rPr>
                                <m:nor/>
                              </m:rPr>
                              <a:rPr lang="en-US" sz="3300" b="1" i="0" spc="-300" baseline="-25000" dirty="0" smtClean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3</m:t>
                            </m:r>
                            <m:r>
                              <m:rPr>
                                <m:nor/>
                              </m:rPr>
                              <a:rPr lang="en-US" sz="33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 </m:t>
                            </m:r>
                          </m:num>
                          <m:den>
                            <m:r>
                              <m:rPr>
                                <m:nor/>
                              </m:rPr>
                              <a:rPr lang="en-US" sz="33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K</m:t>
                            </m:r>
                            <m:r>
                              <m:rPr>
                                <m:nor/>
                              </m:rPr>
                              <a:rPr lang="en-US" sz="3300" b="1" i="0" spc="-300" baseline="-25000" dirty="0" smtClean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3</m:t>
                            </m:r>
                            <m:r>
                              <m:rPr>
                                <m:nor/>
                              </m:rPr>
                              <a:rPr lang="en-US" sz="3300" b="1" i="0" spc="-300" baseline="-250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 </m:t>
                            </m:r>
                          </m:den>
                        </m:f>
                        <m:r>
                          <m:rPr>
                            <m:nor/>
                          </m:rPr>
                          <a:rPr lang="en-US" sz="3300" b="1" i="0" spc="-300" dirty="0" smtClean="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3300" b="1" i="0" spc="-300" dirty="0" smtClean="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+  . . . +</m:t>
                        </m:r>
                        <m:r>
                          <m:rPr>
                            <m:nor/>
                          </m:rPr>
                          <a:rPr lang="en-US" sz="3300" b="1" i="0" spc="-300" dirty="0" smtClean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 </m:t>
                        </m:r>
                        <m:f>
                          <m:fPr>
                            <m:ctrlPr>
                              <a:rPr lang="en-US" sz="3300" b="1" i="1" spc="-300">
                                <a:solidFill>
                                  <a:srgbClr val="000000"/>
                                </a:solidFill>
                                <a:latin typeface="Cambria Math"/>
                                <a:cs typeface="Nikosh" pitchFamily="2" charset="0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en-US" sz="33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1 </m:t>
                            </m:r>
                          </m:num>
                          <m:den>
                            <m:r>
                              <m:rPr>
                                <m:nor/>
                              </m:rPr>
                              <a:rPr lang="en-US" sz="33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f</m:t>
                            </m:r>
                            <m:r>
                              <m:rPr>
                                <m:nor/>
                              </m:rPr>
                              <a:rPr lang="en-US" sz="3300" b="1" i="0" spc="-300" baseline="-250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i</m:t>
                            </m:r>
                            <m:r>
                              <m:rPr>
                                <m:nor/>
                              </m:rPr>
                              <a:rPr lang="en-US" sz="33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 </m:t>
                            </m:r>
                          </m:den>
                        </m:f>
                        <m:r>
                          <m:rPr>
                            <m:nor/>
                          </m:rPr>
                          <a:rPr lang="en-US" sz="330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 </m:t>
                        </m:r>
                      </m:den>
                    </m:f>
                  </m:oMath>
                </a14:m>
                <a:r>
                  <a:rPr lang="en-US" sz="32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3200" b="1" i="0" spc="-3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W</a:t>
                </a:r>
                <a:r>
                  <a:rPr lang="pl-PL" sz="3200" b="1" i="0" spc="-3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/m</a:t>
                </a:r>
                <a:r>
                  <a:rPr lang="pl-PL" sz="3200" b="1" i="0" spc="-300" baseline="300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2</a:t>
                </a:r>
                <a14:m>
                  <m:oMath xmlns:m="http://schemas.openxmlformats.org/officeDocument/2006/math">
                    <m:r>
                      <a:rPr lang="pl-PL" sz="3200" b="1" spc="-300" baseline="3000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°</m:t>
                    </m:r>
                  </m:oMath>
                </a14:m>
                <a:r>
                  <a:rPr lang="en-US" sz="3200" b="1" i="0" spc="-3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K </a:t>
                </a:r>
                <a:r>
                  <a:rPr lang="en-US" sz="32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</a:p>
              <a:p>
                <a:pPr marL="0" lvl="0" algn="r">
                  <a:lnSpc>
                    <a:spcPts val="2900"/>
                  </a:lnSpc>
                </a:pPr>
                <a:r>
                  <a:rPr lang="en-GB" sz="3200" b="1" i="0" spc="-300" dirty="0" smtClean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[</a:t>
                </a:r>
                <a:r>
                  <a:rPr lang="en-GB" sz="3200" b="1" i="0" spc="-300" dirty="0" err="1" smtClean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মান</a:t>
                </a:r>
                <a:r>
                  <a:rPr lang="en-GB" sz="3200" b="1" i="0" spc="-300" dirty="0" smtClean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GB" sz="3200" b="1" i="0" spc="-300" dirty="0" err="1" smtClean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বসিয়ে</a:t>
                </a:r>
                <a:r>
                  <a:rPr lang="en-GB" sz="3200" b="1" i="0" spc="-300" dirty="0" smtClean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]</a:t>
                </a:r>
                <a:endParaRPr lang="en-US" sz="3200" b="1" i="0" spc="-300" dirty="0">
                  <a:solidFill>
                    <a:srgbClr val="000000"/>
                  </a:solidFill>
                  <a:latin typeface="Nikosh" pitchFamily="2" charset="0"/>
                  <a:cs typeface="Nikosh" pitchFamily="2" charset="0"/>
                </a:endParaRPr>
              </a:p>
              <a:p>
                <a:pPr marL="0" lvl="0"/>
                <a:r>
                  <a:rPr lang="en-US" sz="22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U   = </a:t>
                </a:r>
                <a14:m>
                  <m:oMath xmlns:m="http://schemas.openxmlformats.org/officeDocument/2006/math">
                    <m:r>
                      <a:rPr lang="en-US" sz="2200" b="1" i="0" spc="-300" smtClean="0">
                        <a:solidFill>
                          <a:srgbClr val="000000"/>
                        </a:solidFill>
                        <a:latin typeface="Cambria Math"/>
                        <a:cs typeface="Nikosh" pitchFamily="2" charset="0"/>
                      </a:rPr>
                      <m:t>      </m:t>
                    </m:r>
                    <m:f>
                      <m:fPr>
                        <m:ctrlPr>
                          <a:rPr lang="en-US" sz="2200" b="1" i="1" spc="-30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 sz="220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1 </m:t>
                        </m:r>
                      </m:num>
                      <m:den>
                        <m:f>
                          <m:fPr>
                            <m:ctrlPr>
                              <a:rPr lang="en-US" sz="2200" b="1" i="1" spc="-300" dirty="0">
                                <a:solidFill>
                                  <a:srgbClr val="000000"/>
                                </a:solidFill>
                                <a:latin typeface="Cambria Math"/>
                                <a:cs typeface="Nikosh" pitchFamily="2" charset="0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en-US" sz="22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1 </m:t>
                            </m:r>
                          </m:num>
                          <m:den>
                            <m:r>
                              <m:rPr>
                                <m:nor/>
                              </m:rPr>
                              <a:rPr lang="en-US" sz="2200" b="1" i="0" spc="-300" dirty="0" smtClean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34</m:t>
                            </m:r>
                            <m:r>
                              <m:rPr>
                                <m:nor/>
                              </m:rPr>
                              <a:rPr lang="en-US" sz="22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.</m:t>
                            </m:r>
                            <m:r>
                              <m:rPr>
                                <m:nor/>
                              </m:rPr>
                              <a:rPr lang="en-US" sz="2200" b="1" i="0" spc="-300" dirty="0" smtClean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1</m:t>
                            </m:r>
                          </m:den>
                        </m:f>
                        <m:r>
                          <m:rPr>
                            <m:nor/>
                          </m:rPr>
                          <a:rPr lang="en-US" sz="220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200" b="1" i="0" spc="-300" dirty="0" smtClean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 </m:t>
                        </m:r>
                        <m:r>
                          <m:rPr>
                            <m:nor/>
                          </m:rPr>
                          <a:rPr lang="en-US" sz="220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+</m:t>
                        </m:r>
                        <m:r>
                          <m:rPr>
                            <m:nor/>
                          </m:rPr>
                          <a:rPr lang="en-US" sz="2200" b="1" i="1" spc="-300" dirty="0" smtClean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  </m:t>
                        </m:r>
                        <m:r>
                          <m:rPr>
                            <m:nor/>
                          </m:rPr>
                          <a:rPr lang="en-US" sz="2200" b="1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</m:t>
                        </m:r>
                        <m:f>
                          <m:fPr>
                            <m:ctrlPr>
                              <a:rPr lang="en-US" sz="2200" b="1" i="1" spc="-300" dirty="0">
                                <a:solidFill>
                                  <a:srgbClr val="000000"/>
                                </a:solidFill>
                                <a:latin typeface="Cambria Math"/>
                                <a:cs typeface="Nikosh" pitchFamily="2" charset="0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en-US" sz="2200" b="1" i="0" spc="-300" dirty="0" smtClean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0.025 </m:t>
                            </m:r>
                          </m:num>
                          <m:den>
                            <m:r>
                              <m:rPr>
                                <m:nor/>
                              </m:rPr>
                              <a:rPr lang="en-US" sz="2200" b="1" i="0" spc="-300" dirty="0" smtClean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0.16</m:t>
                            </m:r>
                          </m:den>
                        </m:f>
                        <m:r>
                          <m:rPr>
                            <m:nor/>
                          </m:rPr>
                          <a:rPr lang="en-US" sz="220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200" b="1" i="0" spc="-300" dirty="0" smtClean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 </m:t>
                        </m:r>
                        <m:r>
                          <m:rPr>
                            <m:nor/>
                          </m:rPr>
                          <a:rPr lang="en-US" sz="220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+ </m:t>
                        </m:r>
                        <m:r>
                          <a:rPr lang="en-US" sz="2200" b="1" i="1" spc="-300" dirty="0" smtClean="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    </m:t>
                        </m:r>
                        <m:f>
                          <m:fPr>
                            <m:ctrlPr>
                              <a:rPr lang="en-US" sz="2200" b="1" i="1" spc="-300">
                                <a:solidFill>
                                  <a:srgbClr val="000000"/>
                                </a:solidFill>
                                <a:latin typeface="Cambria Math"/>
                                <a:cs typeface="Nikosh" pitchFamily="2" charset="0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en-US" sz="2200" b="1" i="0" spc="-30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0.0125 </m:t>
                            </m:r>
                          </m:num>
                          <m:den>
                            <m:r>
                              <m:rPr>
                                <m:nor/>
                              </m:rPr>
                              <a:rPr lang="en-US" sz="22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0.72</m:t>
                            </m:r>
                          </m:den>
                        </m:f>
                        <m:r>
                          <m:rPr>
                            <m:nor/>
                          </m:rPr>
                          <a:rPr lang="en-US" sz="220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200" b="1" i="0" spc="-300" dirty="0" smtClean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  </m:t>
                        </m:r>
                        <m:r>
                          <m:rPr>
                            <m:nor/>
                          </m:rPr>
                          <a:rPr lang="en-US" sz="220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+</m:t>
                        </m:r>
                        <m:r>
                          <a:rPr lang="en-US" sz="2200" b="1" i="1" spc="-300" dirty="0" smtClean="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     </m:t>
                        </m:r>
                        <m:f>
                          <m:fPr>
                            <m:ctrlPr>
                              <a:rPr lang="en-US" sz="2200" b="1" i="1" spc="-300">
                                <a:solidFill>
                                  <a:srgbClr val="000000"/>
                                </a:solidFill>
                                <a:latin typeface="Cambria Math"/>
                                <a:cs typeface="Nikosh" pitchFamily="2" charset="0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en-US" sz="22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0.12</m:t>
                            </m:r>
                          </m:num>
                          <m:den>
                            <m:r>
                              <m:rPr>
                                <m:nor/>
                              </m:rPr>
                              <a:rPr lang="en-US" sz="22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0.72 </m:t>
                            </m:r>
                          </m:den>
                        </m:f>
                        <m:r>
                          <m:rPr>
                            <m:nor/>
                          </m:rPr>
                          <a:rPr lang="en-US" sz="220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200" b="1" i="0" spc="-300" dirty="0" smtClean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 </m:t>
                        </m:r>
                        <m:r>
                          <m:rPr>
                            <m:nor/>
                          </m:rPr>
                          <a:rPr lang="en-US" sz="220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+</m:t>
                        </m:r>
                        <m:r>
                          <m:rPr>
                            <m:nor/>
                          </m:rPr>
                          <a:rPr lang="en-US" sz="2200" b="1" i="0" spc="-300" dirty="0" smtClean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  </m:t>
                        </m:r>
                        <m:f>
                          <m:fPr>
                            <m:ctrlPr>
                              <a:rPr lang="en-US" sz="2200" b="1" i="1" spc="-300" dirty="0">
                                <a:solidFill>
                                  <a:srgbClr val="000000"/>
                                </a:solidFill>
                                <a:latin typeface="Cambria Math"/>
                                <a:cs typeface="Nikosh" pitchFamily="2" charset="0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en-US" sz="22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1 </m:t>
                            </m:r>
                          </m:num>
                          <m:den>
                            <m:r>
                              <m:rPr>
                                <m:nor/>
                              </m:rPr>
                              <a:rPr lang="en-US" sz="2200" b="1" i="0" spc="-300" dirty="0" smtClean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6  </m:t>
                            </m:r>
                            <m:r>
                              <m:rPr>
                                <m:nor/>
                              </m:rPr>
                              <a:rPr lang="en-US" sz="2200" b="1" i="0" spc="-300" dirty="0" smtClean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.  </m:t>
                            </m:r>
                            <m:r>
                              <m:rPr>
                                <m:nor/>
                              </m:rPr>
                              <a:rPr lang="en-US" sz="2200" b="1" i="0" spc="-300" dirty="0" smtClean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2  </m:t>
                            </m:r>
                          </m:den>
                        </m:f>
                        <m:r>
                          <a:rPr lang="en-US" sz="2200" b="1" i="1" spc="-300" dirty="0" smtClean="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  +    </m:t>
                        </m:r>
                        <m:f>
                          <m:fPr>
                            <m:ctrlPr>
                              <a:rPr lang="en-US" sz="2200" b="1" i="1" spc="-300">
                                <a:solidFill>
                                  <a:srgbClr val="000000"/>
                                </a:solidFill>
                                <a:latin typeface="Cambria Math"/>
                                <a:cs typeface="Nikosh" pitchFamily="2" charset="0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en-US" sz="22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0.12</m:t>
                            </m:r>
                          </m:num>
                          <m:den>
                            <m:r>
                              <m:rPr>
                                <m:nor/>
                              </m:rPr>
                              <a:rPr lang="en-US" sz="22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0.72 </m:t>
                            </m:r>
                          </m:den>
                        </m:f>
                        <m:r>
                          <a:rPr lang="en-US" sz="2200" b="1" i="1" spc="-300" dirty="0" smtClean="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   +     </m:t>
                        </m:r>
                        <m:f>
                          <m:fPr>
                            <m:ctrlPr>
                              <a:rPr lang="en-US" sz="2200" b="1" i="1" spc="-300">
                                <a:solidFill>
                                  <a:srgbClr val="000000"/>
                                </a:solidFill>
                                <a:latin typeface="Cambria Math"/>
                                <a:cs typeface="Nikosh" pitchFamily="2" charset="0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en-US" sz="22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1 </m:t>
                            </m:r>
                          </m:num>
                          <m:den>
                            <m:r>
                              <m:rPr>
                                <m:nor/>
                              </m:rPr>
                              <a:rPr lang="en-US" sz="2200" b="1" i="0" spc="-300" dirty="0">
                                <a:solidFill>
                                  <a:srgbClr val="000000"/>
                                </a:solidFill>
                                <a:latin typeface="Nikosh" pitchFamily="2" charset="0"/>
                                <a:cs typeface="Nikosh" pitchFamily="2" charset="0"/>
                              </a:rPr>
                              <m:t>9.37 </m:t>
                            </m:r>
                          </m:den>
                        </m:f>
                        <m:r>
                          <m:rPr>
                            <m:nor/>
                          </m:rPr>
                          <a:rPr lang="en-US" sz="220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 </m:t>
                        </m:r>
                      </m:den>
                    </m:f>
                  </m:oMath>
                </a14:m>
                <a:r>
                  <a:rPr lang="en-US" sz="22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 </a:t>
                </a:r>
                <a:r>
                  <a:rPr lang="en-US" sz="2200" b="1" i="0" spc="-3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W</a:t>
                </a:r>
                <a:r>
                  <a:rPr lang="pl-PL" sz="2200" b="1" i="0" spc="-3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/m</a:t>
                </a:r>
                <a:r>
                  <a:rPr lang="pl-PL" sz="2200" b="1" i="0" spc="-300" baseline="300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2</a:t>
                </a:r>
                <a14:m>
                  <m:oMath xmlns:m="http://schemas.openxmlformats.org/officeDocument/2006/math">
                    <m:r>
                      <a:rPr lang="pl-PL" sz="2200" b="1" spc="-300" baseline="3000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°</m:t>
                    </m:r>
                  </m:oMath>
                </a14:m>
                <a:r>
                  <a:rPr lang="en-US" sz="2200" b="1" i="0" spc="-3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K </a:t>
                </a:r>
                <a:r>
                  <a:rPr lang="en-US" sz="22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</a:p>
              <a:p>
                <a:endParaRPr lang="en-US" b="1" i="0" dirty="0"/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219200" y="1318882"/>
                <a:ext cx="7315199" cy="3215676"/>
              </a:xfrm>
              <a:blipFill rotWithShape="1">
                <a:blip r:embed="rId2"/>
                <a:stretch>
                  <a:fillRect l="-1649" r="-2391" b="-6100"/>
                </a:stretch>
              </a:blipFill>
              <a:ln w="76200">
                <a:solidFill>
                  <a:srgbClr val="66330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27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="" xmlns:a16="http://schemas.microsoft.com/office/drawing/2014/main" id="{65ECABB0-F10D-4A02-A349-7F13B6ADCC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B336203A-5A85-4353-A4F4-7BA8979D0B6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E7675437-E757-46A6-917D-9D70065BC754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C0D3CA94-E15B-40CA-BA7B-F0CF8083B013}"/>
              </a:ext>
            </a:extLst>
          </p:cNvPr>
          <p:cNvSpPr txBox="1"/>
          <p:nvPr/>
        </p:nvSpPr>
        <p:spPr>
          <a:xfrm rot="16200000">
            <a:off x="6741746" y="2315805"/>
            <a:ext cx="4228296" cy="55079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lnSpc>
                <a:spcPts val="1700"/>
              </a:lnSpc>
            </a:pP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20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32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6314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261733" y="537385"/>
                <a:ext cx="7228850" cy="3962400"/>
              </a:xfrm>
              <a:ln w="76200">
                <a:solidFill>
                  <a:srgbClr val="0000FF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/>
              <a:lstStyle/>
              <a:p>
                <a:pPr marL="0"/>
                <a14:m>
                  <m:oMath xmlns:m="http://schemas.openxmlformats.org/officeDocument/2006/math">
                    <m:r>
                      <a:rPr lang="en-US" sz="4000" b="1" i="1" spc="-300" smtClean="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∴</m:t>
                    </m:r>
                  </m:oMath>
                </a14:m>
                <a:r>
                  <a:rPr lang="en-US" sz="4000" b="1" i="0" spc="-300" dirty="0" smtClean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U </a:t>
                </a:r>
                <a:r>
                  <a:rPr lang="en-US" sz="4000" b="1" dirty="0">
                    <a:solidFill>
                      <a:srgbClr val="000000"/>
                    </a:solidFill>
                  </a:rPr>
                  <a:t>=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4000" b="1" i="1" smtClean="0">
                            <a:solidFill>
                              <a:srgbClr val="000000"/>
                            </a:solidFill>
                            <a:latin typeface="Cambria Math"/>
                          </a:rPr>
                        </m:ctrlPr>
                      </m:fPr>
                      <m:num>
                        <m:r>
                          <a:rPr lang="en-US" sz="4000" b="1" i="1" smtClean="0">
                            <a:solidFill>
                              <a:srgbClr val="000000"/>
                            </a:solidFill>
                            <a:latin typeface="Cambria Math"/>
                          </a:rPr>
                          <m:t>𝟏</m:t>
                        </m:r>
                      </m:num>
                      <m:den>
                        <m:r>
                          <a:rPr lang="en-US" sz="4000" b="1" i="1" smtClean="0">
                            <a:solidFill>
                              <a:srgbClr val="000000"/>
                            </a:solidFill>
                            <a:latin typeface="Cambria Math"/>
                          </a:rPr>
                          <m:t>𝟎</m:t>
                        </m:r>
                        <m:r>
                          <a:rPr lang="en-US" sz="4000" b="1" i="1" smtClean="0">
                            <a:solidFill>
                              <a:srgbClr val="000000"/>
                            </a:solidFill>
                            <a:latin typeface="Cambria Math"/>
                          </a:rPr>
                          <m:t>.</m:t>
                        </m:r>
                        <m:r>
                          <a:rPr lang="en-US" sz="4000" b="1" i="1" smtClean="0">
                            <a:solidFill>
                              <a:srgbClr val="000000"/>
                            </a:solidFill>
                            <a:latin typeface="Cambria Math"/>
                          </a:rPr>
                          <m:t>𝟖𝟎𝟗𝟗</m:t>
                        </m:r>
                      </m:den>
                    </m:f>
                  </m:oMath>
                </a14:m>
                <a:r>
                  <a:rPr lang="en-US" sz="4000" b="1" i="0" dirty="0">
                    <a:solidFill>
                      <a:srgbClr val="000000"/>
                    </a:solidFill>
                  </a:rPr>
                  <a:t>  =  1.23 </a:t>
                </a:r>
                <a:r>
                  <a:rPr lang="en-US" sz="4000" b="1" i="0" spc="-3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800" b="1" i="0" spc="-3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W</a:t>
                </a:r>
                <a:r>
                  <a:rPr lang="pl-PL" sz="4800" b="1" i="0" spc="-3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/m</a:t>
                </a:r>
                <a:r>
                  <a:rPr lang="pl-PL" sz="4800" b="1" i="0" spc="-300" baseline="300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2</a:t>
                </a:r>
                <a14:m>
                  <m:oMath xmlns:m="http://schemas.openxmlformats.org/officeDocument/2006/math">
                    <m:r>
                      <a:rPr lang="pl-PL" sz="4800" b="1" spc="-300" baseline="3000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°</m:t>
                    </m:r>
                  </m:oMath>
                </a14:m>
                <a:r>
                  <a:rPr lang="en-US" sz="4800" b="1" i="0" spc="-3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K</a:t>
                </a:r>
                <a:r>
                  <a:rPr lang="en-US" sz="4800" b="1" i="0" dirty="0">
                    <a:solidFill>
                      <a:srgbClr val="000000"/>
                    </a:solidFill>
                  </a:rPr>
                  <a:t> </a:t>
                </a:r>
              </a:p>
              <a:p>
                <a:pPr marL="0" lvl="0"/>
                <a:r>
                  <a:rPr lang="en-US" sz="4400" b="1" i="0" spc="-150" dirty="0" err="1" smtClean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আবার</a:t>
                </a:r>
                <a:r>
                  <a:rPr lang="en-US" sz="4400" b="1" i="0" spc="-150" dirty="0" smtClean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, </a:t>
                </a:r>
                <a:r>
                  <a:rPr lang="en-US" sz="4400" b="1" i="0" spc="-150" dirty="0" err="1" smtClean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আমরা</a:t>
                </a:r>
                <a:r>
                  <a:rPr lang="en-US" sz="4400" b="1" i="0" spc="-150" dirty="0" smtClean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400" b="1" i="0" spc="-150" dirty="0" err="1" smtClean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জানি</a:t>
                </a:r>
                <a:r>
                  <a:rPr lang="en-US" sz="4400" b="1" i="0" spc="-15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-</a:t>
                </a:r>
              </a:p>
              <a:p>
                <a:pPr marL="0"/>
                <a:r>
                  <a:rPr lang="en-US" sz="4400" b="1" i="0" spc="-15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Q =   A</a:t>
                </a:r>
                <a14:m>
                  <m:oMath xmlns:m="http://schemas.openxmlformats.org/officeDocument/2006/math">
                    <m:r>
                      <a:rPr lang="en-US" sz="4400" b="1" i="0" spc="-15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 </m:t>
                    </m:r>
                    <m:r>
                      <a:rPr lang="en-US" sz="4400" b="1" spc="-15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×</m:t>
                    </m:r>
                  </m:oMath>
                </a14:m>
                <a:r>
                  <a:rPr lang="en-US" sz="4400" b="1" i="0" spc="-15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 U </a:t>
                </a:r>
                <a14:m>
                  <m:oMath xmlns:m="http://schemas.openxmlformats.org/officeDocument/2006/math">
                    <m:r>
                      <a:rPr lang="en-US" sz="4400" b="1" spc="-15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×</m:t>
                    </m:r>
                  </m:oMath>
                </a14:m>
                <a:r>
                  <a:rPr lang="en-US" sz="4400" b="1" i="0" spc="-15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400" b="1" i="0" spc="-150" dirty="0" smtClean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TD   </a:t>
                </a:r>
                <a:r>
                  <a:rPr lang="en-GB" sz="44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[</a:t>
                </a:r>
                <a:r>
                  <a:rPr lang="en-GB" sz="44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মান</a:t>
                </a:r>
                <a:r>
                  <a:rPr lang="en-GB" sz="44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GB" sz="44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বসিয়ে</a:t>
                </a:r>
                <a:r>
                  <a:rPr lang="en-GB" sz="4400" b="1" i="0" spc="-300" dirty="0" smtClean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]</a:t>
                </a:r>
                <a:endParaRPr lang="en-US" sz="4400" b="1" i="0" spc="-150" dirty="0">
                  <a:solidFill>
                    <a:srgbClr val="FF0000"/>
                  </a:solidFill>
                  <a:latin typeface="Nikosh" pitchFamily="2" charset="0"/>
                  <a:cs typeface="Nikosh" pitchFamily="2" charset="0"/>
                </a:endParaRPr>
              </a:p>
              <a:p>
                <a:pPr marL="0" lvl="0"/>
                <a:r>
                  <a:rPr lang="en-US" sz="48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= 5 </a:t>
                </a:r>
                <a14:m>
                  <m:oMath xmlns:m="http://schemas.openxmlformats.org/officeDocument/2006/math">
                    <m:r>
                      <a:rPr lang="en-US" sz="4800" b="1" i="1" spc="-300" smtClean="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×</m:t>
                    </m:r>
                  </m:oMath>
                </a14:m>
                <a:r>
                  <a:rPr lang="en-US" sz="48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3 </a:t>
                </a:r>
                <a14:m>
                  <m:oMath xmlns:m="http://schemas.openxmlformats.org/officeDocument/2006/math">
                    <m:r>
                      <a:rPr lang="en-US" sz="4800" b="1" spc="-30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×</m:t>
                    </m:r>
                  </m:oMath>
                </a14:m>
                <a:r>
                  <a:rPr lang="en-US" sz="48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1.23 (36 - 25) </a:t>
                </a:r>
                <a:r>
                  <a:rPr lang="en-US" sz="4800" b="1" i="0" spc="-30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Watt</a:t>
                </a:r>
                <a:r>
                  <a:rPr lang="en-US" sz="48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</a:p>
              <a:p>
                <a:pPr marL="0" lvl="0"/>
                <a:r>
                  <a:rPr lang="en-US" sz="47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= </a:t>
                </a:r>
                <a:r>
                  <a:rPr lang="en-US" sz="4700" b="1" i="0" spc="-30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202.95 Watt </a:t>
                </a:r>
                <a:r>
                  <a:rPr lang="en-US" sz="47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= </a:t>
                </a:r>
                <a:r>
                  <a:rPr lang="en-US" sz="4700" b="1" i="0" spc="-3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0.2029 Kw</a:t>
                </a:r>
              </a:p>
              <a:p>
                <a:endParaRPr lang="en-US" sz="4800" b="1" i="0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261733" y="537385"/>
                <a:ext cx="7228850" cy="3962400"/>
              </a:xfrm>
              <a:blipFill rotWithShape="1">
                <a:blip r:embed="rId2"/>
                <a:stretch>
                  <a:fillRect l="-3336" t="-452" r="-5338" b="-21418"/>
                </a:stretch>
              </a:blipFill>
              <a:ln w="76200">
                <a:solidFill>
                  <a:srgbClr val="0000FF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28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="" xmlns:a16="http://schemas.microsoft.com/office/drawing/2014/main" id="{A1A8CF2B-6183-4C84-AEED-E128699A8B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E41E2F4F-1BEA-426A-8396-77A2949A62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7917A424-F913-49EE-B974-D319EEF94F49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C0D3CA94-E15B-40CA-BA7B-F0CF8083B013}"/>
              </a:ext>
            </a:extLst>
          </p:cNvPr>
          <p:cNvSpPr txBox="1"/>
          <p:nvPr/>
        </p:nvSpPr>
        <p:spPr>
          <a:xfrm rot="16200000">
            <a:off x="6741746" y="2315805"/>
            <a:ext cx="4228296" cy="55079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lnSpc>
                <a:spcPts val="1700"/>
              </a:lnSpc>
            </a:pP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20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32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4920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200" y="514350"/>
            <a:ext cx="7315200" cy="1159800"/>
          </a:xfrm>
          <a:solidFill>
            <a:srgbClr val="FFFF00"/>
          </a:solidFill>
          <a:ln w="76200">
            <a:solidFill>
              <a:srgbClr val="663300"/>
            </a:solidFill>
          </a:ln>
        </p:spPr>
        <p:txBody>
          <a:bodyPr/>
          <a:lstStyle/>
          <a:p>
            <a:pPr marL="457200" lvl="0" indent="-419100" algn="ctr"/>
            <a:r>
              <a:rPr lang="en-US" sz="6000" spc="-150" dirty="0">
                <a:solidFill>
                  <a:srgbClr val="000000"/>
                </a:solidFill>
                <a:latin typeface="SutonnyMJ"/>
                <a:ea typeface="Tinos"/>
                <a:cs typeface="Tinos"/>
                <a:sym typeface="Tinos"/>
              </a:rPr>
              <a:t> </a:t>
            </a:r>
            <a:r>
              <a:rPr lang="en-US" sz="6600" spc="-300" dirty="0" smtClean="0">
                <a:solidFill>
                  <a:srgbClr val="000000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৪। </a:t>
            </a:r>
            <a:r>
              <a:rPr lang="en-US" sz="6600" spc="-300" dirty="0" err="1" smtClean="0">
                <a:solidFill>
                  <a:srgbClr val="000000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সতর্কতা</a:t>
            </a:r>
            <a:r>
              <a:rPr lang="en-US" sz="6600" spc="-300" dirty="0" smtClean="0">
                <a:solidFill>
                  <a:srgbClr val="000000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 </a:t>
            </a:r>
            <a:r>
              <a:rPr lang="en-US" sz="6000" spc="-300" dirty="0">
                <a:solidFill>
                  <a:srgbClr val="000000"/>
                </a:solidFill>
                <a:latin typeface="Times New Roman" panose="02020603050405020304" pitchFamily="18" charset="0"/>
                <a:ea typeface="Tinos"/>
                <a:cs typeface="Times New Roman" panose="02020603050405020304" pitchFamily="18" charset="0"/>
                <a:sym typeface="Tinos"/>
              </a:rPr>
              <a:t>(</a:t>
            </a:r>
            <a:r>
              <a:rPr lang="en-US" sz="6000" spc="-3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nos"/>
                <a:cs typeface="Times New Roman" panose="02020603050405020304" pitchFamily="18" charset="0"/>
                <a:sym typeface="Tinos"/>
              </a:rPr>
              <a:t>Precautions</a:t>
            </a:r>
            <a:r>
              <a:rPr lang="en-US" sz="6000" spc="-300" dirty="0">
                <a:solidFill>
                  <a:srgbClr val="000000"/>
                </a:solidFill>
                <a:latin typeface="Times New Roman" panose="02020603050405020304" pitchFamily="18" charset="0"/>
                <a:ea typeface="Tinos"/>
                <a:cs typeface="Times New Roman" panose="02020603050405020304" pitchFamily="18" charset="0"/>
                <a:sym typeface="Tinos"/>
              </a:rPr>
              <a:t>) </a:t>
            </a:r>
            <a:endParaRPr lang="en-US" sz="7200" spc="-3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1733550"/>
            <a:ext cx="7315199" cy="2758476"/>
          </a:xfrm>
          <a:ln w="76200">
            <a:solidFill>
              <a:srgbClr val="0000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0" algn="ctr">
              <a:lnSpc>
                <a:spcPts val="4900"/>
              </a:lnSpc>
            </a:pPr>
            <a:r>
              <a:rPr lang="en-US" sz="4600" b="1" i="0" spc="-150" dirty="0">
                <a:solidFill>
                  <a:srgbClr val="080808"/>
                </a:solidFill>
                <a:latin typeface="Nikosh" panose="02000000000000000000" pitchFamily="2" charset="0"/>
                <a:cs typeface="Nikosh" pitchFamily="2" charset="0"/>
              </a:rPr>
              <a:t>(</a:t>
            </a:r>
            <a:r>
              <a:rPr lang="en-US" sz="4600" b="1" i="0" spc="-150" dirty="0" err="1">
                <a:solidFill>
                  <a:srgbClr val="080808"/>
                </a:solidFill>
                <a:latin typeface="Nikosh" panose="02000000000000000000" pitchFamily="2" charset="0"/>
                <a:cs typeface="Nikosh" pitchFamily="2" charset="0"/>
              </a:rPr>
              <a:t>i</a:t>
            </a:r>
            <a:r>
              <a:rPr lang="en-US" sz="4600" b="1" i="0" spc="-150" dirty="0">
                <a:solidFill>
                  <a:srgbClr val="080808"/>
                </a:solidFill>
                <a:latin typeface="Nikosh" panose="02000000000000000000" pitchFamily="2" charset="0"/>
                <a:cs typeface="Nikosh" pitchFamily="2" charset="0"/>
              </a:rPr>
              <a:t>) </a:t>
            </a:r>
            <a:r>
              <a:rPr lang="en-US" sz="4600" b="1" i="0" spc="-150" dirty="0" err="1">
                <a:solidFill>
                  <a:srgbClr val="080808"/>
                </a:solidFill>
                <a:latin typeface="Nikosh" panose="02000000000000000000" pitchFamily="2" charset="0"/>
                <a:cs typeface="Nikosh" pitchFamily="2" charset="0"/>
              </a:rPr>
              <a:t>মনোযোগের</a:t>
            </a:r>
            <a:r>
              <a:rPr lang="en-US" sz="4600" b="1" i="0" spc="-150" dirty="0">
                <a:solidFill>
                  <a:srgbClr val="080808"/>
                </a:solidFill>
                <a:latin typeface="Nikosh" panose="02000000000000000000" pitchFamily="2" charset="0"/>
                <a:cs typeface="Nikosh" pitchFamily="2" charset="0"/>
              </a:rPr>
              <a:t> </a:t>
            </a:r>
            <a:r>
              <a:rPr lang="en-US" sz="4600" b="1" i="0" spc="-150" dirty="0" err="1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সাথে</a:t>
            </a:r>
            <a:r>
              <a:rPr lang="en-US" sz="4600" b="1" i="0" spc="-150" dirty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600" b="1" i="0" spc="-150" dirty="0" err="1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সমস্যাগুলো</a:t>
            </a:r>
            <a:r>
              <a:rPr lang="en-US" sz="4600" b="1" i="0" spc="-150" dirty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600" b="1" i="0" spc="-150" dirty="0" err="1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সমাধান</a:t>
            </a:r>
            <a:endParaRPr lang="en-US" sz="4600" b="1" i="0" spc="-150" dirty="0">
              <a:solidFill>
                <a:srgbClr val="080808"/>
              </a:solidFill>
              <a:latin typeface="Nikosh" pitchFamily="2" charset="0"/>
              <a:cs typeface="Nikosh" pitchFamily="2" charset="0"/>
            </a:endParaRPr>
          </a:p>
          <a:p>
            <a:pPr marL="0" algn="ctr">
              <a:lnSpc>
                <a:spcPts val="4900"/>
              </a:lnSpc>
            </a:pPr>
            <a:r>
              <a:rPr lang="en-US" sz="4600" b="1" i="0" spc="-150" dirty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600" b="1" i="0" spc="-150" dirty="0" err="1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করতে</a:t>
            </a:r>
            <a:r>
              <a:rPr lang="en-US" sz="4600" b="1" i="0" spc="-150" dirty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600" b="1" i="0" spc="-150" dirty="0" err="1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হবে</a:t>
            </a:r>
            <a:r>
              <a:rPr lang="en-US" sz="4600" b="1" i="0" spc="-150" dirty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।</a:t>
            </a:r>
          </a:p>
          <a:p>
            <a:pPr marL="0">
              <a:lnSpc>
                <a:spcPts val="5200"/>
              </a:lnSpc>
            </a:pPr>
            <a:r>
              <a:rPr lang="en-US" sz="4790" b="1" i="0" spc="-150" dirty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(ii) </a:t>
            </a:r>
            <a:r>
              <a:rPr lang="en-US" sz="4790" b="1" i="0" spc="-150" dirty="0" err="1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প্রয়োজনে</a:t>
            </a:r>
            <a:r>
              <a:rPr lang="en-US" sz="4790" b="1" i="0" spc="-150" dirty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790" b="1" i="0" spc="-150" dirty="0" err="1" smtClean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শ্রেণীশিক্ষকের</a:t>
            </a:r>
            <a:r>
              <a:rPr lang="en-US" sz="4790" b="1" i="0" spc="-150" dirty="0" smtClean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/</a:t>
            </a:r>
            <a:r>
              <a:rPr lang="en-US" sz="4790" b="1" i="0" spc="-150" dirty="0" err="1" smtClean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ইন্সট্রাক্টরের</a:t>
            </a:r>
            <a:endParaRPr lang="en-US" sz="4790" b="1" i="0" spc="-150" dirty="0" smtClean="0">
              <a:solidFill>
                <a:srgbClr val="080808"/>
              </a:solidFill>
              <a:latin typeface="Nikosh" pitchFamily="2" charset="0"/>
              <a:cs typeface="Nikosh" pitchFamily="2" charset="0"/>
            </a:endParaRPr>
          </a:p>
          <a:p>
            <a:pPr marL="0" algn="ctr">
              <a:lnSpc>
                <a:spcPts val="5200"/>
              </a:lnSpc>
            </a:pPr>
            <a:r>
              <a:rPr lang="en-US" sz="4790" b="1" i="0" spc="-150" dirty="0" smtClean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790" b="1" i="0" spc="-150" dirty="0" err="1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পরামর্শ</a:t>
            </a:r>
            <a:r>
              <a:rPr lang="en-US" sz="4790" b="1" i="0" spc="-150" dirty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790" b="1" i="0" spc="-150" dirty="0" err="1" smtClean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বা</a:t>
            </a:r>
            <a:r>
              <a:rPr lang="en-US" sz="4790" b="1" i="0" spc="-150" dirty="0" smtClean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600" b="1" i="0" spc="-150" dirty="0" err="1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সহায়তা</a:t>
            </a:r>
            <a:r>
              <a:rPr lang="en-US" sz="4600" b="1" i="0" spc="-150" dirty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600" b="1" i="0" spc="-150" dirty="0" err="1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নিতে</a:t>
            </a:r>
            <a:r>
              <a:rPr lang="en-US" sz="4600" b="1" i="0" spc="-150" dirty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600" b="1" i="0" spc="-150" dirty="0" err="1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হবে</a:t>
            </a:r>
            <a:r>
              <a:rPr lang="en-US" sz="4600" b="1" i="0" spc="-150" dirty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।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29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="" xmlns:a16="http://schemas.microsoft.com/office/drawing/2014/main" id="{74DFFF2C-CB53-46A6-A709-187BC74514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47BA0C6C-1D23-46BD-B31A-6FD3E15B3C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4AF2A8E9-E6DE-4521-8DC7-07A31B7131EB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C0D3CA94-E15B-40CA-BA7B-F0CF8083B013}"/>
              </a:ext>
            </a:extLst>
          </p:cNvPr>
          <p:cNvSpPr txBox="1"/>
          <p:nvPr/>
        </p:nvSpPr>
        <p:spPr>
          <a:xfrm rot="16200000">
            <a:off x="6741746" y="2315805"/>
            <a:ext cx="4228296" cy="55079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lnSpc>
                <a:spcPts val="1700"/>
              </a:lnSpc>
            </a:pP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20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32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8346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" sz="1200" b="0" i="0" u="none" strike="noStrike" kern="0" cap="none" spc="0" normalizeH="0" baseline="0" noProof="0" smtClean="0">
                <a:ln>
                  <a:noFill/>
                </a:ln>
                <a:solidFill>
                  <a:srgbClr val="797281"/>
                </a:solidFill>
                <a:effectLst/>
                <a:uLnTx/>
                <a:uFillTx/>
                <a:latin typeface="Tinos"/>
                <a:ea typeface="Tinos"/>
                <a:cs typeface="Tinos"/>
                <a:sym typeface="Tino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3</a:t>
            </a:fld>
            <a:endParaRPr kumimoji="0" lang="en" sz="1200" b="0" i="0" u="none" strike="noStrike" kern="0" cap="none" spc="0" normalizeH="0" baseline="0" noProof="0">
              <a:ln>
                <a:noFill/>
              </a:ln>
              <a:solidFill>
                <a:srgbClr val="797281"/>
              </a:solidFill>
              <a:effectLst/>
              <a:uLnTx/>
              <a:uFillTx/>
              <a:latin typeface="Tinos"/>
              <a:ea typeface="Tinos"/>
              <a:cs typeface="Tinos"/>
              <a:sym typeface="Tinos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494021"/>
            <a:ext cx="7315200" cy="3974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219200" y="1099584"/>
            <a:ext cx="7228850" cy="323165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3600" b="1" i="0" u="none" strike="noStrike" kern="0" cap="none" spc="-150" normalizeH="0" baseline="0" noProof="0" dirty="0">
                <a:ln>
                  <a:noFill/>
                </a:ln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ea typeface="+mn-ea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3600" b="1" i="0" u="none" strike="noStrike" kern="0" cap="none" spc="-150" normalizeH="0" baseline="0" noProof="0" dirty="0" err="1">
                <a:ln>
                  <a:noFill/>
                </a:ln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ea typeface="+mn-ea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3600" b="1" i="0" u="none" strike="noStrike" kern="0" cap="none" spc="-150" normalizeH="0" baseline="0" noProof="0" dirty="0">
                <a:ln>
                  <a:noFill/>
                </a:ln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ea typeface="+mn-ea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3600" b="1" i="0" u="none" strike="noStrike" kern="0" cap="none" spc="-150" normalizeH="0" baseline="0" noProof="0" dirty="0" err="1">
                <a:ln>
                  <a:noFill/>
                </a:ln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ea typeface="+mn-ea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3600" b="1" i="0" u="none" strike="noStrike" kern="0" cap="none" spc="-150" normalizeH="0" baseline="0" noProof="0" dirty="0">
                <a:ln>
                  <a:noFill/>
                </a:ln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ea typeface="+mn-ea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3600" b="1" i="0" u="none" strike="noStrike" kern="0" cap="none" spc="-150" normalizeH="0" baseline="0" noProof="0" dirty="0" err="1">
                <a:ln>
                  <a:noFill/>
                </a:ln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ea typeface="+mn-ea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3600" b="1" i="0" u="none" strike="noStrike" kern="0" cap="none" spc="-150" normalizeH="0" baseline="0" noProof="0" dirty="0">
                <a:ln>
                  <a:noFill/>
                </a:ln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ea typeface="+mn-ea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3600" b="1" i="0" u="none" strike="noStrike" kern="0" cap="none" spc="-150" normalizeH="0" baseline="0" noProof="0" dirty="0" err="1">
                <a:ln>
                  <a:noFill/>
                </a:ln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ea typeface="+mn-ea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3600" b="1" i="0" u="none" strike="noStrike" kern="0" cap="none" spc="-150" normalizeH="0" baseline="0" noProof="0" dirty="0">
                <a:ln>
                  <a:noFill/>
                </a:ln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ea typeface="+mn-ea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3600" b="1" i="0" u="none" strike="noStrike" kern="0" cap="none" spc="-150" normalizeH="0" baseline="0" noProof="0" dirty="0" err="1">
                <a:ln>
                  <a:noFill/>
                </a:ln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ea typeface="+mn-ea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3600" b="1" i="0" u="none" strike="noStrike" kern="0" cap="none" spc="-150" normalizeH="0" baseline="0" noProof="0" dirty="0">
                <a:ln>
                  <a:noFill/>
                </a:ln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ea typeface="+mn-ea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3600" b="1" i="0" u="none" strike="noStrike" kern="0" cap="none" spc="-150" normalizeH="0" baseline="0" noProof="0" dirty="0" err="1">
                <a:ln>
                  <a:noFill/>
                </a:ln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ea typeface="+mn-ea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3600" b="1" i="0" u="none" strike="noStrike" kern="0" cap="none" spc="-150" normalizeH="0" baseline="0" noProof="0" dirty="0">
                <a:ln>
                  <a:noFill/>
                </a:ln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ea typeface="+mn-ea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3600" b="1" i="0" u="none" strike="noStrike" kern="0" cap="none" spc="-150" normalizeH="0" baseline="0" noProof="0" dirty="0" err="1">
                <a:ln>
                  <a:noFill/>
                </a:ln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ea typeface="+mn-ea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3600" b="1" i="0" u="none" strike="noStrike" kern="0" cap="none" spc="-150" normalizeH="0" baseline="0" noProof="0" dirty="0">
                <a:ln>
                  <a:noFill/>
                </a:ln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ea typeface="+mn-ea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3600" b="1" i="0" u="none" strike="noStrike" kern="0" cap="none" spc="-150" normalizeH="0" baseline="0" noProof="0" dirty="0" err="1">
                <a:ln>
                  <a:noFill/>
                </a:ln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ea typeface="+mn-ea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3600" b="1" i="0" u="none" strike="noStrike" kern="0" cap="none" spc="-150" normalizeH="0" baseline="0" noProof="0" dirty="0">
                <a:ln>
                  <a:noFill/>
                </a:ln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ea typeface="+mn-ea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3600" b="1" i="0" u="none" strike="noStrike" kern="0" cap="none" spc="-150" normalizeH="0" baseline="0" noProof="0" dirty="0" err="1">
                <a:ln>
                  <a:noFill/>
                </a:ln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ea typeface="+mn-ea"/>
                <a:cs typeface="Kalpurush" panose="02000600000000000000" pitchFamily="2" charset="0"/>
                <a:sym typeface="Arial"/>
              </a:rPr>
              <a:t>টেকনোলজির</a:t>
            </a:r>
            <a:r>
              <a:rPr kumimoji="0" lang="en-US" sz="3600" b="1" i="0" u="none" strike="noStrike" kern="0" cap="none" spc="-150" normalizeH="0" baseline="0" noProof="0" dirty="0">
                <a:ln>
                  <a:noFill/>
                </a:ln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ea typeface="+mn-ea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3600" b="1" i="0" u="none" strike="noStrike" kern="0" cap="none" spc="-150" normalizeH="0" baseline="0" noProof="0" dirty="0" err="1">
                <a:ln>
                  <a:noFill/>
                </a:ln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ea typeface="+mn-ea"/>
                <a:cs typeface="Kalpurush" panose="02000600000000000000" pitchFamily="2" charset="0"/>
                <a:sym typeface="Arial"/>
              </a:rPr>
              <a:t>সকল</a:t>
            </a:r>
            <a:r>
              <a:rPr kumimoji="0" lang="en-US" sz="3600" b="1" i="0" u="none" strike="noStrike" kern="0" cap="none" spc="-150" normalizeH="0" baseline="0" noProof="0" dirty="0">
                <a:ln>
                  <a:noFill/>
                </a:ln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ea typeface="+mn-ea"/>
                <a:cs typeface="Kalpurush" panose="02000600000000000000" pitchFamily="2" charset="0"/>
                <a:sym typeface="Arial"/>
              </a:rPr>
              <a:t> </a:t>
            </a: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3600" b="1" i="0" u="none" strike="noStrike" kern="0" cap="none" spc="-150" normalizeH="0" baseline="0" noProof="0" dirty="0">
                <a:ln>
                  <a:noFill/>
                </a:ln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ea typeface="+mn-ea"/>
                <a:cs typeface="Kalpurush" panose="02000600000000000000" pitchFamily="2" charset="0"/>
                <a:sym typeface="Arial"/>
              </a:rPr>
              <a:t>                 </a:t>
            </a:r>
            <a:r>
              <a:rPr kumimoji="0" lang="en-US" sz="3600" b="1" i="0" u="none" strike="noStrike" kern="0" cap="none" spc="-150" normalizeH="0" baseline="0" noProof="0" dirty="0" err="1">
                <a:ln>
                  <a:noFill/>
                </a:ln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ea typeface="+mn-ea"/>
                <a:cs typeface="Kalpurush" panose="02000600000000000000" pitchFamily="2" charset="0"/>
                <a:sym typeface="Arial"/>
              </a:rPr>
              <a:t>শিক্ষকগণকে</a:t>
            </a:r>
            <a:r>
              <a:rPr kumimoji="0" lang="en-US" sz="3600" b="1" i="0" u="none" strike="noStrike" kern="0" cap="none" spc="-150" normalizeH="0" baseline="0" noProof="0" dirty="0">
                <a:ln>
                  <a:noFill/>
                </a:ln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ea typeface="+mn-ea"/>
                <a:cs typeface="Kalpurush" panose="02000600000000000000" pitchFamily="2" charset="0"/>
                <a:sym typeface="Arial"/>
              </a:rPr>
              <a:t>-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9600" b="1" i="0" u="none" strike="noStrike" kern="0" cap="none" spc="-15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Nikosh" pitchFamily="2" charset="0"/>
                <a:ea typeface="+mn-ea"/>
                <a:cs typeface="Nikosh" pitchFamily="2" charset="0"/>
                <a:sym typeface="Arial"/>
              </a:rPr>
              <a:t>স্বাগত</a:t>
            </a:r>
            <a:endParaRPr kumimoji="0" lang="en-US" sz="9600" b="1" i="0" u="none" strike="noStrike" kern="0" cap="none" spc="-15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Nikosh" pitchFamily="2" charset="0"/>
              <a:ea typeface="+mn-ea"/>
              <a:cs typeface="Nikosh" pitchFamily="2" charset="0"/>
              <a:sym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5A8AED6D-4217-4D14-9370-2972BB8E428C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00B0F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cademy Engraved LET" pitchFamily="2" charset="0"/>
                <a:ea typeface="+mn-ea"/>
                <a:cs typeface="+mn-cs"/>
                <a:sym typeface="Arial"/>
              </a:rPr>
              <a:t>Presented By : A.M.ATIQULLAH, INSTRUCTOR(Tech) RAC </a:t>
            </a: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  <a:sym typeface="Arial"/>
              </a:rPr>
              <a:t>DHAKA POLYTECHNIC INSTITUTE, Dhaka-1208</a:t>
            </a:r>
            <a:endParaRPr kumimoji="0" lang="en-US" sz="11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Book Antiqua"/>
              <a:ea typeface="+mn-ea"/>
              <a:cs typeface="+mn-cs"/>
              <a:sym typeface="Arial"/>
            </a:endParaRPr>
          </a:p>
        </p:txBody>
      </p:sp>
      <p:sp>
        <p:nvSpPr>
          <p:cNvPr id="7" name="TextBox 6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ikosh" pitchFamily="2" charset="0"/>
                <a:cs typeface="Nikosh" pitchFamily="2" charset="0"/>
                <a:sym typeface="Arial"/>
              </a:rPr>
              <a:t>উপস্থাপনায়ঃ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ikosh" pitchFamily="2" charset="0"/>
                <a:cs typeface="Nikosh" pitchFamily="2" charset="0"/>
                <a:sym typeface="Arial"/>
              </a:rPr>
              <a:t> </a:t>
            </a: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ikosh" pitchFamily="2" charset="0"/>
                <a:cs typeface="Nikosh" pitchFamily="2" charset="0"/>
                <a:sym typeface="Arial"/>
              </a:rPr>
              <a:t>আবু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ikosh" pitchFamily="2" charset="0"/>
                <a:cs typeface="Nikosh" pitchFamily="2" charset="0"/>
                <a:sym typeface="Arial"/>
              </a:rPr>
              <a:t> </a:t>
            </a: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ikosh" pitchFamily="2" charset="0"/>
                <a:cs typeface="Nikosh" pitchFamily="2" charset="0"/>
                <a:sym typeface="Arial"/>
              </a:rPr>
              <a:t>মোহাম্মদ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ikosh" pitchFamily="2" charset="0"/>
                <a:cs typeface="Nikosh" pitchFamily="2" charset="0"/>
                <a:sym typeface="Arial"/>
              </a:rPr>
              <a:t> </a:t>
            </a: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ikosh" pitchFamily="2" charset="0"/>
                <a:cs typeface="Nikosh" pitchFamily="2" charset="0"/>
                <a:sym typeface="Arial"/>
              </a:rPr>
              <a:t>আতিকুল্যা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ikosh" pitchFamily="2" charset="0"/>
                <a:cs typeface="Nikosh" pitchFamily="2" charset="0"/>
                <a:sym typeface="Arial"/>
              </a:rPr>
              <a:t> , </a:t>
            </a: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ikosh" pitchFamily="2" charset="0"/>
                <a:cs typeface="Nikosh" pitchFamily="2" charset="0"/>
                <a:sym typeface="Arial"/>
              </a:rPr>
              <a:t>ইন্সট্রাক্টর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ikosh" pitchFamily="2" charset="0"/>
                <a:cs typeface="Nikosh" pitchFamily="2" charset="0"/>
                <a:sym typeface="Arial"/>
              </a:rPr>
              <a:t>(</a:t>
            </a: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ikosh" pitchFamily="2" charset="0"/>
                <a:cs typeface="Nikosh" pitchFamily="2" charset="0"/>
                <a:sym typeface="Arial"/>
              </a:rPr>
              <a:t>আর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ikosh" pitchFamily="2" charset="0"/>
                <a:cs typeface="Nikosh" pitchFamily="2" charset="0"/>
                <a:sym typeface="Arial"/>
              </a:rPr>
              <a:t> </a:t>
            </a: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ikosh" pitchFamily="2" charset="0"/>
                <a:cs typeface="Nikosh" pitchFamily="2" charset="0"/>
                <a:sym typeface="Arial"/>
              </a:rPr>
              <a:t>এসি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ikosh" pitchFamily="2" charset="0"/>
                <a:cs typeface="Nikosh" pitchFamily="2" charset="0"/>
                <a:sym typeface="Arial"/>
              </a:rPr>
              <a:t>)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ikosh" pitchFamily="2" charset="0"/>
                <a:cs typeface="Nikosh" pitchFamily="2" charset="0"/>
                <a:sym typeface="Arial"/>
              </a:rPr>
              <a:t>ঢাকা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ikosh" pitchFamily="2" charset="0"/>
                <a:cs typeface="Nikosh" pitchFamily="2" charset="0"/>
                <a:sym typeface="Arial"/>
              </a:rPr>
              <a:t> </a:t>
            </a: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ikosh" pitchFamily="2" charset="0"/>
                <a:cs typeface="Nikosh" pitchFamily="2" charset="0"/>
                <a:sym typeface="Arial"/>
              </a:rPr>
              <a:t>পলিটেকনিক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ikosh" pitchFamily="2" charset="0"/>
                <a:cs typeface="Nikosh" pitchFamily="2" charset="0"/>
                <a:sym typeface="Arial"/>
              </a:rPr>
              <a:t> </a:t>
            </a: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ikosh" pitchFamily="2" charset="0"/>
                <a:cs typeface="Nikosh" pitchFamily="2" charset="0"/>
                <a:sym typeface="Arial"/>
              </a:rPr>
              <a:t>ইন্সটিটিউট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ikosh" pitchFamily="2" charset="0"/>
                <a:cs typeface="Nikosh" pitchFamily="2" charset="0"/>
                <a:sym typeface="Arial"/>
              </a:rPr>
              <a:t>, </a:t>
            </a: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ikosh" pitchFamily="2" charset="0"/>
                <a:cs typeface="Nikosh" pitchFamily="2" charset="0"/>
                <a:sym typeface="Arial"/>
              </a:rPr>
              <a:t>তেজগাঁও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ikosh" pitchFamily="2" charset="0"/>
                <a:cs typeface="Nikosh" pitchFamily="2" charset="0"/>
                <a:sym typeface="Arial"/>
              </a:rPr>
              <a:t>, ঢাকা-১২০৮।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="" xmlns:a16="http://schemas.microsoft.com/office/drawing/2014/main" id="{202F3707-ABE9-496E-BB7D-D375A6D09E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2"/>
            <a:ext cx="457199" cy="470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2306D06E-56DF-4FF2-857C-CB827BFC100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="" xmlns:a16="http://schemas.microsoft.com/office/drawing/2014/main" id="{5BF1DD6C-576A-421C-B473-7F3C6236933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330749" y="514351"/>
            <a:ext cx="661486" cy="58523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C0D3CA94-E15B-40CA-BA7B-F0CF8083B013}"/>
              </a:ext>
            </a:extLst>
          </p:cNvPr>
          <p:cNvSpPr txBox="1"/>
          <p:nvPr/>
        </p:nvSpPr>
        <p:spPr>
          <a:xfrm rot="16200000">
            <a:off x="6741746" y="2315805"/>
            <a:ext cx="4228296" cy="55079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lnSpc>
                <a:spcPts val="1700"/>
              </a:lnSpc>
            </a:pP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20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32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1134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200" y="514350"/>
            <a:ext cx="7315200" cy="1159800"/>
          </a:xfrm>
          <a:solidFill>
            <a:srgbClr val="FFFF00"/>
          </a:solidFill>
          <a:ln w="76200">
            <a:solidFill>
              <a:srgbClr val="663300"/>
            </a:solidFill>
          </a:ln>
        </p:spPr>
        <p:txBody>
          <a:bodyPr/>
          <a:lstStyle/>
          <a:p>
            <a:pPr marL="457200" lvl="0" indent="-419100" algn="ctr"/>
            <a:r>
              <a:rPr lang="en-US" sz="6600" spc="-150" dirty="0" smtClean="0">
                <a:solidFill>
                  <a:srgbClr val="000000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৫। </a:t>
            </a:r>
            <a:r>
              <a:rPr lang="en-US" sz="6600" spc="-150" dirty="0" err="1" smtClean="0">
                <a:solidFill>
                  <a:srgbClr val="000000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মন্তব্য</a:t>
            </a:r>
            <a:r>
              <a:rPr lang="en-US" sz="6600" spc="-150" dirty="0" smtClean="0">
                <a:solidFill>
                  <a:srgbClr val="000000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 </a:t>
            </a:r>
            <a:r>
              <a:rPr lang="en-US" sz="6000" spc="-150" dirty="0">
                <a:solidFill>
                  <a:srgbClr val="000000"/>
                </a:solidFill>
                <a:latin typeface="Times New Roman" panose="02020603050405020304" pitchFamily="18" charset="0"/>
                <a:ea typeface="Tinos"/>
                <a:cs typeface="Times New Roman" panose="02020603050405020304" pitchFamily="18" charset="0"/>
                <a:sym typeface="Tinos"/>
              </a:rPr>
              <a:t>(</a:t>
            </a:r>
            <a:r>
              <a:rPr lang="en-US" sz="6000" spc="-150" dirty="0">
                <a:solidFill>
                  <a:srgbClr val="FF0000"/>
                </a:solidFill>
                <a:latin typeface="Times New Roman" panose="02020603050405020304" pitchFamily="18" charset="0"/>
                <a:ea typeface="Tinos"/>
                <a:cs typeface="Times New Roman" panose="02020603050405020304" pitchFamily="18" charset="0"/>
                <a:sym typeface="Tinos"/>
              </a:rPr>
              <a:t>Remarks</a:t>
            </a:r>
            <a:r>
              <a:rPr lang="en-US" sz="6000" spc="-150" dirty="0">
                <a:solidFill>
                  <a:srgbClr val="000000"/>
                </a:solidFill>
                <a:latin typeface="Times New Roman" panose="02020603050405020304" pitchFamily="18" charset="0"/>
                <a:ea typeface="Tinos"/>
                <a:cs typeface="Times New Roman" panose="02020603050405020304" pitchFamily="18" charset="0"/>
                <a:sym typeface="Tinos"/>
              </a:rPr>
              <a:t>) </a:t>
            </a:r>
            <a:endParaRPr lang="en-US" sz="6600" spc="-15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1733550"/>
            <a:ext cx="7315200" cy="2758476"/>
          </a:xfrm>
          <a:ln w="76200">
            <a:solidFill>
              <a:srgbClr val="0000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0" algn="ctr"/>
            <a:r>
              <a:rPr lang="en-US" sz="483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ওয়াল</a:t>
            </a:r>
            <a:r>
              <a:rPr lang="en-US" sz="483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83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গেইন</a:t>
            </a:r>
            <a:r>
              <a:rPr lang="en-US" sz="483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83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483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83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সম্পর্কিত</a:t>
            </a:r>
            <a:r>
              <a:rPr lang="en-US" sz="483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83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সমস্যাগুলো</a:t>
            </a:r>
            <a:endParaRPr lang="en-US" sz="4830" b="1" i="0" spc="-15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pPr marL="0" algn="ctr"/>
            <a:r>
              <a:rPr lang="en-US" sz="484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সঠিকভাবে</a:t>
            </a:r>
            <a:r>
              <a:rPr lang="en-US" sz="484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84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সমাধান</a:t>
            </a:r>
            <a:r>
              <a:rPr lang="en-US" sz="484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84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করতে</a:t>
            </a:r>
            <a:r>
              <a:rPr lang="en-US" sz="484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84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পারলে</a:t>
            </a:r>
            <a:r>
              <a:rPr lang="en-US" sz="484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84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endParaRPr lang="en-US" sz="4840" b="1" i="0" spc="-15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pPr marL="0" algn="ctr"/>
            <a:r>
              <a:rPr lang="en-US" sz="442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442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42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সম্পর্কে</a:t>
            </a:r>
            <a:r>
              <a:rPr lang="en-US" sz="442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42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ধারণা</a:t>
            </a:r>
            <a:r>
              <a:rPr lang="en-US" sz="442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42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অর্জন</a:t>
            </a:r>
            <a:r>
              <a:rPr lang="en-US" sz="442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42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করতে</a:t>
            </a:r>
            <a:r>
              <a:rPr lang="en-US" sz="442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42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সক্ষম</a:t>
            </a:r>
            <a:r>
              <a:rPr lang="en-US" sz="442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42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হবে</a:t>
            </a:r>
            <a:endParaRPr lang="en-US" sz="4420" b="1" i="0" spc="-30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pPr marL="0" algn="ctr">
              <a:lnSpc>
                <a:spcPts val="4300"/>
              </a:lnSpc>
            </a:pPr>
            <a:r>
              <a:rPr lang="en-US" sz="6000" b="1" i="0" spc="-30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- </a:t>
            </a:r>
            <a:r>
              <a:rPr lang="en-US" sz="6000" b="1" i="0" spc="-30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সমাপ্ত</a:t>
            </a:r>
            <a:r>
              <a:rPr lang="en-US" sz="6000" b="1" i="0" spc="-30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-</a:t>
            </a:r>
            <a:endParaRPr lang="en-US" sz="6000" b="1" spc="-300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30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="" xmlns:a16="http://schemas.microsoft.com/office/drawing/2014/main" id="{88CD013E-98F5-408F-9B99-E6A2C993AD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5F25FB5F-B24E-4469-BDB8-A8D0A1D2EE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10792BD6-8C0F-4145-A8FF-3BC5907EF087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C0D3CA94-E15B-40CA-BA7B-F0CF8083B013}"/>
              </a:ext>
            </a:extLst>
          </p:cNvPr>
          <p:cNvSpPr txBox="1"/>
          <p:nvPr/>
        </p:nvSpPr>
        <p:spPr>
          <a:xfrm rot="16200000">
            <a:off x="6741746" y="2315805"/>
            <a:ext cx="4228296" cy="55079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lnSpc>
                <a:spcPts val="1700"/>
              </a:lnSpc>
            </a:pP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20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32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7256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5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rgbClr val="797281"/>
                </a:solidFill>
              </a:rPr>
              <a:pPr/>
              <a:t>31</a:t>
            </a:fld>
            <a:endParaRPr>
              <a:solidFill>
                <a:srgbClr val="797281"/>
              </a:solidFill>
            </a:endParaRPr>
          </a:p>
        </p:txBody>
      </p:sp>
      <p:sp>
        <p:nvSpPr>
          <p:cNvPr id="257" name="Google Shape;257;p35"/>
          <p:cNvSpPr/>
          <p:nvPr/>
        </p:nvSpPr>
        <p:spPr>
          <a:xfrm>
            <a:off x="5051925" y="1082904"/>
            <a:ext cx="2956500" cy="2956500"/>
          </a:xfrm>
          <a:prstGeom prst="rect">
            <a:avLst/>
          </a:prstGeom>
          <a:solidFill>
            <a:srgbClr val="000000">
              <a:alpha val="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pic>
        <p:nvPicPr>
          <p:cNvPr id="258" name="Google Shape;258;p35" descr="photo-1434030216411-0b793f4b4173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5801" y="602952"/>
            <a:ext cx="3320350" cy="3825276"/>
          </a:xfrm>
          <a:prstGeom prst="rect">
            <a:avLst/>
          </a:prstGeom>
          <a:noFill/>
          <a:ln w="114300" cap="flat" cmpd="sng">
            <a:solidFill>
              <a:srgbClr val="663300"/>
            </a:solidFill>
            <a:prstDash val="solid"/>
            <a:miter lim="8000"/>
            <a:headEnd type="none" w="sm" len="sm"/>
            <a:tailEnd type="none" w="sm" len="sm"/>
          </a:ln>
        </p:spPr>
      </p:pic>
      <p:sp>
        <p:nvSpPr>
          <p:cNvPr id="259" name="Google Shape;259;p35"/>
          <p:cNvSpPr txBox="1">
            <a:spLocks noGrp="1"/>
          </p:cNvSpPr>
          <p:nvPr>
            <p:ph type="ctrTitle" idx="4294967295"/>
          </p:nvPr>
        </p:nvSpPr>
        <p:spPr>
          <a:xfrm>
            <a:off x="1544775" y="1049950"/>
            <a:ext cx="3234300" cy="1159800"/>
          </a:xfrm>
          <a:prstGeom prst="rect">
            <a:avLst/>
          </a:prstGeom>
          <a:ln w="76200">
            <a:solidFill>
              <a:srgbClr val="009900"/>
            </a:solidFill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 dirty="0">
                <a:solidFill>
                  <a:srgbClr val="000000"/>
                </a:solidFill>
              </a:rPr>
              <a:t>THANKS</a:t>
            </a:r>
            <a:r>
              <a:rPr lang="en" sz="6600" dirty="0"/>
              <a:t>!</a:t>
            </a:r>
            <a:endParaRPr sz="6600" dirty="0"/>
          </a:p>
        </p:txBody>
      </p:sp>
      <p:sp>
        <p:nvSpPr>
          <p:cNvPr id="260" name="Google Shape;260;p35"/>
          <p:cNvSpPr txBox="1">
            <a:spLocks noGrp="1"/>
          </p:cNvSpPr>
          <p:nvPr>
            <p:ph type="subTitle" idx="4294967295"/>
          </p:nvPr>
        </p:nvSpPr>
        <p:spPr>
          <a:xfrm>
            <a:off x="1295825" y="2533651"/>
            <a:ext cx="3580975" cy="1848851"/>
          </a:xfrm>
          <a:prstGeom prst="rect">
            <a:avLst/>
          </a:prstGeom>
          <a:ln w="76200">
            <a:solidFill>
              <a:srgbClr val="0000FF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rgbClr val="002060"/>
                </a:solidFill>
              </a:rPr>
              <a:t>Any questions?</a:t>
            </a:r>
            <a:endParaRPr sz="3600" b="1" dirty="0">
              <a:solidFill>
                <a:srgbClr val="002060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b="1" dirty="0">
                <a:solidFill>
                  <a:srgbClr val="002060"/>
                </a:solidFill>
              </a:rPr>
              <a:t>You can find me at </a:t>
            </a:r>
            <a:r>
              <a:rPr lang="en" sz="2500" b="1" dirty="0">
                <a:solidFill>
                  <a:srgbClr val="FF0000"/>
                </a:solidFill>
              </a:rPr>
              <a:t>atiqullahrac@gmail.com</a:t>
            </a:r>
            <a:endParaRPr sz="2500" b="1" dirty="0">
              <a:solidFill>
                <a:srgbClr val="FF000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8" name="TextBox 7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="" xmlns:a16="http://schemas.microsoft.com/office/drawing/2014/main" id="{5E3DE8B2-C119-4AD9-8245-24E88897B8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="" xmlns:a16="http://schemas.microsoft.com/office/drawing/2014/main" id="{2DEEF399-9BA0-4506-81EA-F21993DD7C7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1CCB01E9-2095-4B3A-9B82-900EE01DF421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C0D3CA94-E15B-40CA-BA7B-F0CF8083B013}"/>
              </a:ext>
            </a:extLst>
          </p:cNvPr>
          <p:cNvSpPr txBox="1"/>
          <p:nvPr/>
        </p:nvSpPr>
        <p:spPr>
          <a:xfrm rot="16200000">
            <a:off x="6741746" y="2315805"/>
            <a:ext cx="4228296" cy="55079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lnSpc>
                <a:spcPts val="1700"/>
              </a:lnSpc>
            </a:pP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20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32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310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2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2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9" grpId="0" animBg="1"/>
      <p:bldP spid="260" grpId="0" uiExpand="1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32</a:t>
            </a:fld>
            <a:endParaRPr lang="en">
              <a:solidFill>
                <a:srgbClr val="797281"/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="" xmlns:a16="http://schemas.microsoft.com/office/drawing/2014/main" id="{2CF8A9B9-AF90-4A20-B13F-246492CF1087}"/>
              </a:ext>
            </a:extLst>
          </p:cNvPr>
          <p:cNvSpPr txBox="1">
            <a:spLocks/>
          </p:cNvSpPr>
          <p:nvPr/>
        </p:nvSpPr>
        <p:spPr>
          <a:xfrm>
            <a:off x="1263501" y="548017"/>
            <a:ext cx="7239000" cy="4004935"/>
          </a:xfrm>
          <a:prstGeom prst="rect">
            <a:avLst/>
          </a:prstGeom>
          <a:ln w="7620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675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ts val="8300"/>
              </a:lnSpc>
              <a:buClrTx/>
              <a:defRPr/>
            </a:pPr>
            <a:r>
              <a:rPr lang="en-US" sz="7100" b="1" spc="-15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এ</a:t>
            </a:r>
            <a:r>
              <a:rPr lang="as-IN" sz="7100" b="1" spc="-15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ই</a:t>
            </a:r>
            <a:r>
              <a:rPr lang="en-US" sz="7100" b="1" spc="-15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 </a:t>
            </a:r>
            <a:r>
              <a:rPr lang="as-IN" sz="7100" b="1" spc="-15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ক</a:t>
            </a:r>
            <a:r>
              <a:rPr lang="en-US" sz="7100" b="1" spc="-15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্</a:t>
            </a:r>
            <a:r>
              <a:rPr lang="as-IN" sz="7100" b="1" spc="-15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ল</a:t>
            </a:r>
            <a:r>
              <a:rPr lang="en-US" sz="7100" b="1" spc="-15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া</a:t>
            </a:r>
            <a:r>
              <a:rPr lang="as-IN" sz="7100" b="1" spc="-15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স</a:t>
            </a:r>
            <a:r>
              <a:rPr lang="en-US" sz="7100" b="1" spc="-15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ট</a:t>
            </a:r>
            <a:r>
              <a:rPr lang="as-IN" sz="7100" b="1" spc="-15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ি</a:t>
            </a:r>
            <a:r>
              <a:rPr lang="en-US" sz="7100" b="1" spc="-15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 </a:t>
            </a:r>
            <a:r>
              <a:rPr lang="as-IN" sz="7100" b="1" spc="-15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প</a:t>
            </a:r>
            <a:r>
              <a:rPr lang="en-US" sz="7100" b="1" spc="-15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ূ</a:t>
            </a:r>
            <a:r>
              <a:rPr lang="as-IN" sz="7100" b="1" spc="-15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ন</a:t>
            </a:r>
            <a:r>
              <a:rPr lang="en-US" sz="7100" b="1" spc="-15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র</a:t>
            </a:r>
            <a:r>
              <a:rPr lang="as-IN" sz="7100" b="1" spc="-15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া</a:t>
            </a:r>
            <a:r>
              <a:rPr lang="en-US" sz="7100" b="1" spc="-15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য় </a:t>
            </a:r>
            <a:r>
              <a:rPr lang="as-IN" sz="7100" b="1" spc="-15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দ</a:t>
            </a:r>
            <a:r>
              <a:rPr lang="en-US" sz="7100" b="1" spc="-15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ে</a:t>
            </a:r>
            <a:r>
              <a:rPr lang="as-IN" sz="7100" b="1" spc="-15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খ</a:t>
            </a:r>
            <a:r>
              <a:rPr lang="en-US" sz="7100" b="1" spc="-15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ত</a:t>
            </a:r>
            <a:r>
              <a:rPr lang="as-IN" sz="7100" b="1" spc="-15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ে</a:t>
            </a:r>
            <a:r>
              <a:rPr lang="en-US" sz="7100" b="1" spc="-15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 </a:t>
            </a:r>
            <a:r>
              <a:rPr lang="en-US" sz="7100" b="1" spc="-150" dirty="0" err="1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ভি</a:t>
            </a:r>
            <a:r>
              <a:rPr lang="as-IN" sz="7100" b="1" spc="-15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জ</a:t>
            </a:r>
            <a:r>
              <a:rPr lang="en-US" sz="7100" b="1" spc="-15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ি</a:t>
            </a:r>
            <a:r>
              <a:rPr lang="as-IN" sz="7100" b="1" spc="-15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ট</a:t>
            </a:r>
            <a:r>
              <a:rPr lang="en-US" sz="7100" b="1" spc="-15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 </a:t>
            </a:r>
            <a:r>
              <a:rPr lang="as-IN" sz="7100" b="1" spc="-15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ক</a:t>
            </a:r>
            <a:r>
              <a:rPr lang="en-US" sz="7100" b="1" spc="-150" dirty="0" err="1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রুন</a:t>
            </a:r>
            <a:r>
              <a:rPr lang="en-US" b="1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/>
            </a:r>
            <a:br>
              <a:rPr lang="en-US" b="1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</a:br>
            <a:r>
              <a:rPr lang="en-US" sz="8000" b="1" dirty="0">
                <a:solidFill>
                  <a:prstClr val="black"/>
                </a:solidFill>
                <a:latin typeface="Book Antiqua"/>
              </a:rPr>
              <a:t>https://www.youtube.com/c/AMAtiqullah</a:t>
            </a:r>
          </a:p>
          <a:p>
            <a:pPr>
              <a:buClrTx/>
              <a:buFontTx/>
              <a:buNone/>
              <a:defRPr/>
            </a:pPr>
            <a:endParaRPr lang="en-US" sz="7300" b="1" spc="-150" dirty="0">
              <a:solidFill>
                <a:srgbClr val="002060"/>
              </a:solidFill>
              <a:latin typeface="Nikosh" panose="02000000000000000000" pitchFamily="2" charset="0"/>
              <a:cs typeface="Nikosh" panose="02000000000000000000" pitchFamily="2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7" name="TextBox 6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="" xmlns:a16="http://schemas.microsoft.com/office/drawing/2014/main" id="{24A3DD31-F1FE-4094-B478-192017ABC3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73D29742-FE2B-4E76-8C2C-FB6711BA73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72115B95-D161-4B2E-91BA-C74F6B8A2DB6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1866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33</a:t>
            </a:fld>
            <a:endParaRPr lang="en">
              <a:solidFill>
                <a:srgbClr val="797281"/>
              </a:solidFill>
            </a:endParaRPr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5156" y="511229"/>
            <a:ext cx="7152650" cy="3901476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3670E03A-2159-470B-B90D-E8EBCFBAD90D}"/>
              </a:ext>
            </a:extLst>
          </p:cNvPr>
          <p:cNvSpPr txBox="1"/>
          <p:nvPr/>
        </p:nvSpPr>
        <p:spPr>
          <a:xfrm>
            <a:off x="1219200" y="337042"/>
            <a:ext cx="7391400" cy="2262799"/>
          </a:xfrm>
          <a:prstGeom prst="rect">
            <a:avLst/>
          </a:prstGeom>
          <a:noFill/>
          <a:ln>
            <a:solidFill>
              <a:srgbClr val="663300"/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ts val="8300"/>
              </a:lnSpc>
              <a:buClrTx/>
              <a:buFontTx/>
              <a:buNone/>
              <a:defRPr/>
            </a:pPr>
            <a:r>
              <a:rPr lang="en-US" sz="8000" b="1" spc="-150" dirty="0" err="1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ধন্যবাদ</a:t>
            </a:r>
            <a:endParaRPr lang="en-US" sz="8000" b="1" spc="-15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  <a:p>
            <a:pPr algn="ctr">
              <a:lnSpc>
                <a:spcPts val="8300"/>
              </a:lnSpc>
              <a:buClrTx/>
              <a:buFontTx/>
              <a:buNone/>
              <a:defRPr/>
            </a:pPr>
            <a:r>
              <a:rPr lang="en-US" sz="8000" b="1" spc="-150" dirty="0" err="1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সকলকে</a:t>
            </a:r>
            <a:endParaRPr lang="en-US" sz="8000" b="1" spc="-15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57150">
            <a:solidFill>
              <a:srgbClr val="0000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="" xmlns:a16="http://schemas.microsoft.com/office/drawing/2014/main" id="{2A42548F-6E44-4747-8C75-7153E230F4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="" xmlns:a16="http://schemas.microsoft.com/office/drawing/2014/main" id="{AD4B40D1-DF8D-4186-A9BB-20B640506A8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1865230D-4841-4FAD-A305-4F6A4C5C28FB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0837C091-19E2-4150-A022-19D74EE931E3}"/>
              </a:ext>
            </a:extLst>
          </p:cNvPr>
          <p:cNvSpPr txBox="1"/>
          <p:nvPr/>
        </p:nvSpPr>
        <p:spPr>
          <a:xfrm>
            <a:off x="1365156" y="2652465"/>
            <a:ext cx="7245444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  <a:defRPr/>
            </a:pPr>
            <a:r>
              <a:rPr lang="en-US" sz="4000" b="1" spc="-150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rgbClr val="080808"/>
                </a:solidFill>
                <a:highlight>
                  <a:srgbClr val="00FFFF"/>
                </a:highlight>
              </a:rPr>
              <a:t>Thank You</a:t>
            </a:r>
          </a:p>
          <a:p>
            <a:pPr algn="ctr">
              <a:buClrTx/>
              <a:buFontTx/>
              <a:buNone/>
              <a:defRPr/>
            </a:pPr>
            <a:r>
              <a:rPr lang="en-US" sz="4000" b="1" spc="-150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rgbClr val="080808"/>
                </a:solidFill>
                <a:highlight>
                  <a:srgbClr val="00FFFF"/>
                </a:highlight>
              </a:rPr>
              <a:t>For </a:t>
            </a:r>
          </a:p>
          <a:p>
            <a:pPr algn="ctr">
              <a:buClrTx/>
              <a:buFontTx/>
              <a:buNone/>
              <a:defRPr/>
            </a:pPr>
            <a:r>
              <a:rPr lang="en-US" sz="4000" b="1" spc="-150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rgbClr val="080808"/>
                </a:solidFill>
                <a:highlight>
                  <a:srgbClr val="00FFFF"/>
                </a:highlight>
              </a:rPr>
              <a:t>ALL </a:t>
            </a:r>
          </a:p>
          <a:p>
            <a:endParaRPr lang="en-US" dirty="0">
              <a:solidFill>
                <a:srgbClr val="080808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C0D3CA94-E15B-40CA-BA7B-F0CF8083B013}"/>
              </a:ext>
            </a:extLst>
          </p:cNvPr>
          <p:cNvSpPr txBox="1"/>
          <p:nvPr/>
        </p:nvSpPr>
        <p:spPr>
          <a:xfrm rot="16200000">
            <a:off x="6741746" y="2315805"/>
            <a:ext cx="4228296" cy="55079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lnSpc>
                <a:spcPts val="1700"/>
              </a:lnSpc>
            </a:pP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20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32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2945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="" xmlns:a16="http://schemas.microsoft.com/office/drawing/2014/main" id="{273FEFD4-2267-4FBA-BEB3-2E89BFC623F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34</a:t>
            </a:fld>
            <a:endParaRPr lang="en"/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C28E7758-C046-4F6C-AE51-94A38E5F98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19200" y="510363"/>
            <a:ext cx="7343553" cy="398166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78F2D649-6B8F-43B6-8ACA-ABA5D4F1F40E}"/>
              </a:ext>
            </a:extLst>
          </p:cNvPr>
          <p:cNvSpPr txBox="1"/>
          <p:nvPr/>
        </p:nvSpPr>
        <p:spPr>
          <a:xfrm>
            <a:off x="1219201" y="518339"/>
            <a:ext cx="7343552" cy="3708708"/>
          </a:xfrm>
          <a:prstGeom prst="rect">
            <a:avLst/>
          </a:prstGeom>
          <a:solidFill>
            <a:srgbClr val="FFFF00"/>
          </a:solidFill>
          <a:ln w="76200">
            <a:solidFill>
              <a:srgbClr val="6633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9900" b="1" dirty="0" err="1">
                <a:solidFill>
                  <a:srgbClr val="002060"/>
                </a:solidFill>
                <a:latin typeface="Nikosh" pitchFamily="2" charset="0"/>
                <a:cs typeface="Nikosh" pitchFamily="2" charset="0"/>
              </a:rPr>
              <a:t>ধন্যবাদ</a:t>
            </a:r>
            <a:endParaRPr lang="en-US" sz="19900" b="1" dirty="0">
              <a:solidFill>
                <a:srgbClr val="002060"/>
              </a:solidFill>
              <a:latin typeface="Nikosh" pitchFamily="2" charset="0"/>
              <a:cs typeface="Nikosh" pitchFamily="2" charset="0"/>
            </a:endParaRPr>
          </a:p>
          <a:p>
            <a:pPr algn="ctr"/>
            <a:endParaRPr lang="en-US" sz="3600" b="1" dirty="0">
              <a:solidFill>
                <a:srgbClr val="002060"/>
              </a:solidFill>
              <a:latin typeface="Nikosh" pitchFamily="2" charset="0"/>
              <a:cs typeface="Nikosh" pitchFamily="2" charset="0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="" xmlns:a16="http://schemas.microsoft.com/office/drawing/2014/main" id="{1F1D2E5B-535C-4E1B-A513-E339B2773E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3205F294-F685-4601-BE06-58AA9A3A56E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A11B39D4-E601-4AFE-8C5D-C78F3C0B4615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ECA8C804-628D-45D7-BAE1-C819485ACB83}"/>
              </a:ext>
            </a:extLst>
          </p:cNvPr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57150">
            <a:solidFill>
              <a:srgbClr val="0000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="" xmlns:a16="http://schemas.microsoft.com/office/drawing/2014/main" id="{B29D25D0-7FF2-4A1B-86B5-639B47378C27}"/>
              </a:ext>
            </a:extLst>
          </p:cNvPr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C0D3CA94-E15B-40CA-BA7B-F0CF8083B013}"/>
              </a:ext>
            </a:extLst>
          </p:cNvPr>
          <p:cNvSpPr txBox="1"/>
          <p:nvPr/>
        </p:nvSpPr>
        <p:spPr>
          <a:xfrm rot="16200000">
            <a:off x="6741746" y="2315805"/>
            <a:ext cx="4228296" cy="55079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lnSpc>
                <a:spcPts val="1700"/>
              </a:lnSpc>
            </a:pP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20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32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4102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87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Title 4"/>
          <p:cNvSpPr txBox="1">
            <a:spLocks noGrp="1"/>
          </p:cNvSpPr>
          <p:nvPr>
            <p:ph type="ctrTitle"/>
          </p:nvPr>
        </p:nvSpPr>
        <p:spPr>
          <a:xfrm>
            <a:off x="1066800" y="2609850"/>
            <a:ext cx="7772400" cy="2739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600" b="1" dirty="0" err="1">
                <a:solidFill>
                  <a:srgbClr val="002060"/>
                </a:solidFill>
                <a:latin typeface="Nikosh" pitchFamily="2" charset="0"/>
                <a:cs typeface="Nikosh" pitchFamily="2" charset="0"/>
              </a:rPr>
              <a:t>ধন্যবাদ</a:t>
            </a:r>
            <a:endParaRPr lang="en-US" sz="16600" b="1" dirty="0">
              <a:solidFill>
                <a:srgbClr val="002060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="" xmlns:a16="http://schemas.microsoft.com/office/drawing/2014/main" id="{78E1E749-D1BF-49F2-A020-AA8D349D34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B50D10BE-8D2D-4DFA-8DAD-44CCE92A2BB5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08080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08080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08080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08080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08080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08080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08080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08080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08080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08080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08080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08080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08080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08080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08080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08080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08080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08080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08080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080808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404629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36</a:t>
            </a:fld>
            <a:endParaRPr lang="en">
              <a:solidFill>
                <a:srgbClr val="79728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6" name="TextBox 5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57150">
            <a:solidFill>
              <a:srgbClr val="0000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="" xmlns:a16="http://schemas.microsoft.com/office/drawing/2014/main" id="{3617CE85-41E8-44B8-8536-8E315E0F93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5B4307DB-0E19-4184-86AF-2910DA796C07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C0D3CA94-E15B-40CA-BA7B-F0CF8083B013}"/>
              </a:ext>
            </a:extLst>
          </p:cNvPr>
          <p:cNvSpPr txBox="1"/>
          <p:nvPr/>
        </p:nvSpPr>
        <p:spPr>
          <a:xfrm rot="16200000">
            <a:off x="6741746" y="2315805"/>
            <a:ext cx="4228296" cy="55079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lnSpc>
                <a:spcPts val="1700"/>
              </a:lnSpc>
            </a:pP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20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32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6666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4</a:t>
            </a:fld>
            <a:endParaRPr lang="en">
              <a:solidFill>
                <a:srgbClr val="797281"/>
              </a:solidFill>
            </a:endParaRPr>
          </a:p>
        </p:txBody>
      </p:sp>
      <p:pic>
        <p:nvPicPr>
          <p:cNvPr id="3" name="Picture 2" descr="C:\Users\atiqullah\Desktop\DTE 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8976" y="563166"/>
            <a:ext cx="855821" cy="713184"/>
          </a:xfrm>
          <a:prstGeom prst="rect">
            <a:avLst/>
          </a:prstGeom>
          <a:ln w="571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5" name="Rectangle 4"/>
          <p:cNvSpPr/>
          <p:nvPr/>
        </p:nvSpPr>
        <p:spPr>
          <a:xfrm>
            <a:off x="1245784" y="1373824"/>
            <a:ext cx="7202266" cy="1569660"/>
          </a:xfrm>
          <a:prstGeom prst="rect">
            <a:avLst/>
          </a:prstGeom>
          <a:solidFill>
            <a:srgbClr val="FFFF00"/>
          </a:solidFill>
          <a:ln w="76200">
            <a:solidFill>
              <a:srgbClr val="0000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>
              <a:spcBef>
                <a:spcPct val="20000"/>
              </a:spcBef>
              <a:buClr>
                <a:srgbClr val="873624"/>
              </a:buClr>
            </a:pPr>
            <a:r>
              <a:rPr lang="en-US" sz="3200" b="1" kern="1200" dirty="0" err="1">
                <a:solidFill>
                  <a:srgbClr val="080808"/>
                </a:solidFill>
                <a:latin typeface="Nikosh" panose="02000000000000000000" pitchFamily="2" charset="0"/>
                <a:cs typeface="Nikosh" pitchFamily="2" charset="0"/>
              </a:rPr>
              <a:t>কারিগরি</a:t>
            </a:r>
            <a:r>
              <a:rPr lang="en-US" sz="3200" b="1" kern="1200" dirty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200" b="1" kern="1200" dirty="0" err="1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শিক্ষা</a:t>
            </a:r>
            <a:r>
              <a:rPr lang="en-US" sz="3200" b="1" kern="1200" dirty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200" b="1" kern="1200" dirty="0" err="1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অধিদপ্তরের</a:t>
            </a:r>
            <a:r>
              <a:rPr lang="en-US" sz="3200" b="1" kern="1200" dirty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200" b="1" kern="1200" dirty="0" err="1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তত্ত্বাবধানে</a:t>
            </a:r>
            <a:r>
              <a:rPr lang="en-US" sz="3200" b="1" kern="1200" dirty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200" b="1" kern="1200" dirty="0" err="1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পরিচালিত</a:t>
            </a:r>
            <a:r>
              <a:rPr lang="en-US" sz="3200" b="1" kern="1200" dirty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200" b="1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০১ </a:t>
            </a:r>
            <a:r>
              <a:rPr lang="en-US" sz="3200" b="1" spc="-150" dirty="0" err="1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মাস</a:t>
            </a:r>
            <a:r>
              <a:rPr lang="en-US" sz="3200" b="1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</a:t>
            </a:r>
            <a:r>
              <a:rPr lang="en-US" sz="3200" b="1" spc="-150" dirty="0" err="1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ব্যাপী</a:t>
            </a:r>
            <a:r>
              <a:rPr lang="en-US" sz="3200" b="1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“</a:t>
            </a:r>
            <a:r>
              <a:rPr lang="en-US" sz="3200" b="1" spc="-150" dirty="0" err="1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বিষয়</a:t>
            </a:r>
            <a:r>
              <a:rPr lang="en-US" sz="3200" b="1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</a:t>
            </a:r>
            <a:r>
              <a:rPr lang="en-US" sz="3200" b="1" spc="-150" dirty="0" err="1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ভিত্তিক</a:t>
            </a:r>
            <a:r>
              <a:rPr lang="en-US" sz="3200" b="1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 </a:t>
            </a:r>
            <a:r>
              <a:rPr lang="en-US" sz="3200" b="1" spc="-150" dirty="0" err="1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ব্যবহারিক</a:t>
            </a:r>
            <a:r>
              <a:rPr lang="en-US" sz="3200" b="1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</a:t>
            </a:r>
            <a:r>
              <a:rPr lang="en-US" sz="3200" b="1" spc="-150" dirty="0" err="1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প্রশিক্ষণ</a:t>
            </a:r>
            <a:r>
              <a:rPr lang="en-US" sz="3200" b="1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</a:t>
            </a:r>
            <a:r>
              <a:rPr lang="en-US" sz="3200" b="1" spc="-150" dirty="0" err="1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কোর্স</a:t>
            </a:r>
            <a:r>
              <a:rPr lang="en-US" sz="3200" b="1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” </a:t>
            </a:r>
            <a:r>
              <a:rPr lang="en-US" sz="3200" b="1" spc="-150" dirty="0" err="1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আরএসি</a:t>
            </a:r>
            <a:r>
              <a:rPr lang="en-US" sz="3200" b="1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</a:t>
            </a:r>
            <a:r>
              <a:rPr lang="en-US" sz="3200" b="1" spc="-150" dirty="0" err="1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টেকনোলজির</a:t>
            </a:r>
            <a:r>
              <a:rPr lang="en-US" sz="3200" b="1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</a:t>
            </a:r>
            <a:r>
              <a:rPr lang="en-US" sz="3200" b="1" spc="-150" dirty="0" err="1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ব্যবহারিক</a:t>
            </a:r>
            <a:r>
              <a:rPr lang="en-US" sz="3200" b="1" spc="-150" dirty="0">
                <a:solidFill>
                  <a:srgbClr val="080808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  </a:t>
            </a:r>
            <a:r>
              <a:rPr lang="en-US" sz="3200" b="1" kern="1200" dirty="0" err="1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ক্লাশে</a:t>
            </a:r>
            <a:r>
              <a:rPr lang="en-US" sz="3200" b="1" kern="1200" dirty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200" b="1" kern="1200" dirty="0" err="1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স্বাগত</a:t>
            </a:r>
            <a:endParaRPr lang="en-US" sz="1800" kern="1200" dirty="0">
              <a:solidFill>
                <a:srgbClr val="080808"/>
              </a:solidFill>
              <a:latin typeface="Nikosh" panose="02000000000000000000" pitchFamily="2" charset="0"/>
              <a:cs typeface="Nikosh" panose="02000000000000000000" pitchFamily="2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267048" y="3042082"/>
            <a:ext cx="7152650" cy="1446550"/>
          </a:xfrm>
          <a:prstGeom prst="rect">
            <a:avLst/>
          </a:prstGeom>
          <a:ln w="76200">
            <a:solidFill>
              <a:srgbClr val="FF0000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>
              <a:buClr>
                <a:srgbClr val="873624"/>
              </a:buClr>
            </a:pPr>
            <a:r>
              <a:rPr lang="en-US" sz="4400" b="1" kern="1200" dirty="0">
                <a:solidFill>
                  <a:prstClr val="black"/>
                </a:solidFill>
                <a:latin typeface="Book Antiqua"/>
              </a:rPr>
              <a:t>https://www.youtube.com/c/AMAtiqullah</a:t>
            </a:r>
          </a:p>
        </p:txBody>
      </p:sp>
      <p:sp>
        <p:nvSpPr>
          <p:cNvPr id="7" name="Rectangle 6"/>
          <p:cNvSpPr/>
          <p:nvPr/>
        </p:nvSpPr>
        <p:spPr>
          <a:xfrm>
            <a:off x="1905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8" name="TextBox 7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5BF1DD6C-576A-421C-B473-7F3C623693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128976" y="583988"/>
            <a:ext cx="863259" cy="672867"/>
          </a:xfrm>
          <a:prstGeom prst="rect">
            <a:avLst/>
          </a:prstGeom>
        </p:spPr>
      </p:pic>
      <p:pic>
        <p:nvPicPr>
          <p:cNvPr id="10" name="Picture 2">
            <a:extLst>
              <a:ext uri="{FF2B5EF4-FFF2-40B4-BE49-F238E27FC236}">
                <a16:creationId xmlns="" xmlns:a16="http://schemas.microsoft.com/office/drawing/2014/main" id="{280A5B89-716E-47A3-9040-D6CD91DD85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="" xmlns:a16="http://schemas.microsoft.com/office/drawing/2014/main" id="{CC904D2D-2D79-4A23-B374-DDFD3F15F51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44058D6F-44D7-418F-8CFA-9FC259CFED6B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C0D3CA94-E15B-40CA-BA7B-F0CF8083B013}"/>
              </a:ext>
            </a:extLst>
          </p:cNvPr>
          <p:cNvSpPr txBox="1"/>
          <p:nvPr/>
        </p:nvSpPr>
        <p:spPr>
          <a:xfrm rot="16200000">
            <a:off x="6741746" y="2315805"/>
            <a:ext cx="4228296" cy="55079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lnSpc>
                <a:spcPts val="1700"/>
              </a:lnSpc>
            </a:pP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20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32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6669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>
            <a:spLocks noGrp="1"/>
          </p:cNvSpPr>
          <p:nvPr>
            <p:ph type="ctrTitle" idx="4294967295"/>
          </p:nvPr>
        </p:nvSpPr>
        <p:spPr>
          <a:xfrm>
            <a:off x="1282998" y="535615"/>
            <a:ext cx="4272350" cy="943197"/>
          </a:xfrm>
          <a:prstGeom prst="rect">
            <a:avLst/>
          </a:prstGeom>
          <a:solidFill>
            <a:srgbClr val="FFFF00"/>
          </a:solidFill>
          <a:ln w="76200">
            <a:solidFill>
              <a:srgbClr val="0000FF"/>
            </a:solidFill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>
              <a:lnSpc>
                <a:spcPts val="4300"/>
              </a:lnSpc>
            </a:pPr>
            <a:r>
              <a:rPr lang="en-US" sz="5800" dirty="0">
                <a:solidFill>
                  <a:srgbClr val="000066"/>
                </a:solidFill>
                <a:latin typeface="SutonnyMJ" pitchFamily="2" charset="0"/>
                <a:cs typeface="SutonnyMJ" pitchFamily="2" charset="0"/>
              </a:rPr>
              <a:t> </a:t>
            </a:r>
            <a:br>
              <a:rPr lang="en-US" sz="5800" dirty="0">
                <a:solidFill>
                  <a:srgbClr val="000066"/>
                </a:solidFill>
                <a:latin typeface="SutonnyMJ" pitchFamily="2" charset="0"/>
                <a:cs typeface="SutonnyMJ" pitchFamily="2" charset="0"/>
              </a:rPr>
            </a:br>
            <a:r>
              <a:rPr lang="en-US" sz="7200" dirty="0" err="1">
                <a:solidFill>
                  <a:srgbClr val="000066"/>
                </a:solidFill>
                <a:latin typeface="Nikosh" panose="02000000000000000000" pitchFamily="2" charset="0"/>
                <a:cs typeface="Nikosh" panose="02000000000000000000" pitchFamily="2" charset="0"/>
              </a:rPr>
              <a:t>উপস্থাপনায়</a:t>
            </a:r>
            <a:endParaRPr sz="5800" dirty="0">
              <a:latin typeface="Nikosh" panose="02000000000000000000" pitchFamily="2" charset="0"/>
              <a:cs typeface="Nikosh" panose="02000000000000000000" pitchFamily="2" charset="0"/>
            </a:endParaRPr>
          </a:p>
        </p:txBody>
      </p:sp>
      <p:sp>
        <p:nvSpPr>
          <p:cNvPr id="73" name="Google Shape;73;p14"/>
          <p:cNvSpPr txBox="1">
            <a:spLocks noGrp="1"/>
          </p:cNvSpPr>
          <p:nvPr>
            <p:ph type="subTitle" idx="4294967295"/>
          </p:nvPr>
        </p:nvSpPr>
        <p:spPr>
          <a:xfrm>
            <a:off x="1272365" y="1558115"/>
            <a:ext cx="4272350" cy="2910876"/>
          </a:xfrm>
          <a:prstGeom prst="rect">
            <a:avLst/>
          </a:prstGeom>
          <a:ln w="76200">
            <a:solidFill>
              <a:srgbClr val="00FF00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ts val="38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আবু</a:t>
            </a:r>
            <a:r>
              <a:rPr lang="en-US" sz="40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40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আতিকুল্যা</a:t>
            </a:r>
            <a:endParaRPr sz="4000" b="1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ikosh" pitchFamily="2" charset="0"/>
              <a:cs typeface="Nikosh" pitchFamily="2" charset="0"/>
            </a:endParaRPr>
          </a:p>
          <a:p>
            <a:pPr marL="0" lvl="0" indent="0" algn="ctr" rtl="0">
              <a:lnSpc>
                <a:spcPts val="38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b="1" dirty="0" err="1"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2400" b="1" dirty="0"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ও </a:t>
            </a:r>
            <a:r>
              <a:rPr lang="en-US" sz="2400" b="1" dirty="0" err="1"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বিভাগীয়</a:t>
            </a:r>
            <a:r>
              <a:rPr lang="en-US" sz="2400" b="1" dirty="0"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প্রধান</a:t>
            </a:r>
            <a:r>
              <a:rPr lang="en-US" sz="2400" b="1" dirty="0"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(</a:t>
            </a:r>
            <a:r>
              <a:rPr lang="en-US" sz="2400" b="1" dirty="0" err="1"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টেক্</a:t>
            </a:r>
            <a:r>
              <a:rPr lang="en-US" sz="2400" b="1" dirty="0"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) </a:t>
            </a:r>
            <a:r>
              <a:rPr lang="en-US" sz="2400" b="1" dirty="0" err="1"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আরএসি</a:t>
            </a:r>
            <a:endParaRPr lang="en-US" sz="2400" b="1" dirty="0">
              <a:solidFill>
                <a:srgbClr val="0D01A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ikosh" pitchFamily="2" charset="0"/>
              <a:cs typeface="Nikosh" pitchFamily="2" charset="0"/>
            </a:endParaRPr>
          </a:p>
          <a:p>
            <a:pPr marL="0" lvl="0" indent="0" algn="ctr" rtl="0">
              <a:lnSpc>
                <a:spcPts val="38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 b="1" spc="-15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3600" b="1" spc="-15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3600" b="1" spc="-15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3600" b="1" spc="-15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3600" b="1" spc="-15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3600" b="1" spc="-15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,</a:t>
            </a:r>
          </a:p>
          <a:p>
            <a:pPr marL="0" lvl="0" indent="0" algn="ctr" rtl="0">
              <a:lnSpc>
                <a:spcPts val="38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  </a:t>
            </a:r>
            <a:r>
              <a:rPr lang="en-US" sz="3600" b="1" spc="-15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3600" b="1" spc="-15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3600" b="1" spc="-15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শি</a:t>
            </a:r>
            <a:r>
              <a:rPr lang="en-US" sz="3600" b="1" spc="-15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/এ, </a:t>
            </a:r>
            <a:r>
              <a:rPr lang="en-US" sz="3600" b="1" spc="-15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3600" b="1" spc="-15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- ১২০৮</a:t>
            </a:r>
          </a:p>
          <a:p>
            <a:pPr marL="0" lvl="0" indent="0" algn="ctr" rtl="0">
              <a:lnSpc>
                <a:spcPts val="38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b="1" dirty="0">
                <a:solidFill>
                  <a:srgbClr val="FF0000"/>
                </a:solidFill>
                <a:hlinkClick r:id="rId3"/>
              </a:rPr>
              <a:t>atiqullahrac@</a:t>
            </a:r>
            <a:r>
              <a:rPr lang="en" sz="28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  <a:hlinkClick r:id="rId3"/>
              </a:rPr>
              <a:t>gmail.com</a:t>
            </a:r>
            <a:endParaRPr lang="en" sz="28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pPr marL="0" indent="0" algn="ctr">
              <a:lnSpc>
                <a:spcPts val="2100"/>
              </a:lnSpc>
              <a:buSzPts val="1100"/>
              <a:buNone/>
            </a:pPr>
            <a:r>
              <a:rPr lang="bn-BD" sz="2000" b="1" spc="-150" dirty="0" err="1">
                <a:solidFill>
                  <a:srgbClr val="FF0000"/>
                </a:solidFill>
                <a:highlight>
                  <a:srgbClr val="FFFF00"/>
                </a:highlight>
                <a:latin typeface="Kalpurush" panose="02000600000000000000" pitchFamily="2" charset="0"/>
                <a:cs typeface="Kalpurush" panose="02000600000000000000" pitchFamily="2" charset="0"/>
              </a:rPr>
              <a:t>ইউটিউব</a:t>
            </a:r>
            <a:r>
              <a:rPr lang="bn-BD" sz="2000" b="1" spc="-150" dirty="0">
                <a:solidFill>
                  <a:srgbClr val="FF0000"/>
                </a:solidFill>
                <a:highlight>
                  <a:srgbClr val="FFFF00"/>
                </a:highlight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bn-BD" sz="2000" b="1" spc="-150" dirty="0" err="1">
                <a:solidFill>
                  <a:srgbClr val="FF0000"/>
                </a:solidFill>
                <a:highlight>
                  <a:srgbClr val="FFFF00"/>
                </a:highlight>
                <a:latin typeface="Kalpurush" panose="02000600000000000000" pitchFamily="2" charset="0"/>
                <a:cs typeface="Kalpurush" panose="02000600000000000000" pitchFamily="2" charset="0"/>
              </a:rPr>
              <a:t>লিঙ্ক</a:t>
            </a:r>
            <a:r>
              <a:rPr lang="bn-BD" sz="2800" b="1" spc="-150" dirty="0">
                <a:solidFill>
                  <a:srgbClr val="FF0000"/>
                </a:solidFill>
                <a:highlight>
                  <a:srgbClr val="FFFF00"/>
                </a:highlight>
                <a:latin typeface="Times New Roman" pitchFamily="18" charset="0"/>
                <a:cs typeface="Times New Roman" pitchFamily="18" charset="0"/>
              </a:rPr>
              <a:t>: </a:t>
            </a:r>
            <a:r>
              <a:rPr lang="en-US" sz="2800" b="1" spc="-150" dirty="0" err="1">
                <a:solidFill>
                  <a:srgbClr val="0D01AF"/>
                </a:solidFill>
                <a:highlight>
                  <a:srgbClr val="00FFFF"/>
                </a:highlight>
                <a:latin typeface="Times New Roman" pitchFamily="18" charset="0"/>
                <a:cs typeface="Times New Roman" pitchFamily="18" charset="0"/>
              </a:rPr>
              <a:t>a.m.atiqullah</a:t>
            </a:r>
            <a:endParaRPr lang="en-US" sz="2800" b="1" spc="-150" dirty="0">
              <a:solidFill>
                <a:srgbClr val="0D01AF"/>
              </a:solidFill>
              <a:highlight>
                <a:srgbClr val="00FFFF"/>
              </a:highlight>
            </a:endParaRPr>
          </a:p>
        </p:txBody>
      </p:sp>
      <p:sp>
        <p:nvSpPr>
          <p:cNvPr id="74" name="Google Shape;74;p14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rgbClr val="797281"/>
                </a:solidFill>
              </a:rPr>
              <a:pPr/>
              <a:t>5</a:t>
            </a:fld>
            <a:endParaRPr>
              <a:solidFill>
                <a:srgbClr val="79728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0948A1BE-DC6E-472F-B671-1B7598A237A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598" y="601183"/>
            <a:ext cx="2743200" cy="3810000"/>
          </a:xfrm>
          <a:prstGeom prst="rect">
            <a:avLst/>
          </a:prstGeom>
          <a:ln w="76200">
            <a:solidFill>
              <a:srgbClr val="FF0000"/>
            </a:solidFill>
          </a:ln>
        </p:spPr>
      </p:pic>
      <p:sp>
        <p:nvSpPr>
          <p:cNvPr id="8" name="Rectangle 7"/>
          <p:cNvSpPr/>
          <p:nvPr/>
        </p:nvSpPr>
        <p:spPr>
          <a:xfrm>
            <a:off x="1905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9" name="TextBox 8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="" xmlns:a16="http://schemas.microsoft.com/office/drawing/2014/main" id="{DEBA3E4C-779D-4A4C-94E7-DF98E25268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="" xmlns:a16="http://schemas.microsoft.com/office/drawing/2014/main" id="{9A017365-D097-4ADC-B422-76CCD5FDC64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6AA3A4A1-1DD5-4342-9268-0C8EAC217D03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C0D3CA94-E15B-40CA-BA7B-F0CF8083B013}"/>
              </a:ext>
            </a:extLst>
          </p:cNvPr>
          <p:cNvSpPr txBox="1"/>
          <p:nvPr/>
        </p:nvSpPr>
        <p:spPr>
          <a:xfrm rot="16200000">
            <a:off x="6741746" y="2315805"/>
            <a:ext cx="4228296" cy="55079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lnSpc>
                <a:spcPts val="1700"/>
              </a:lnSpc>
            </a:pP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20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32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2232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" grpId="0" animBg="1"/>
      <p:bldP spid="7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667000" y="515029"/>
            <a:ext cx="3733800" cy="685800"/>
          </a:xfrm>
          <a:prstGeom prst="rect">
            <a:avLst/>
          </a:prstGeom>
          <a:solidFill>
            <a:schemeClr val="bg1"/>
          </a:solidFill>
          <a:ln w="76200">
            <a:solidFill>
              <a:srgbClr val="0000FF"/>
            </a:solidFill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বিষয়</a:t>
            </a:r>
            <a:r>
              <a:rPr lang="en-US" sz="4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কোড</a:t>
            </a:r>
            <a:r>
              <a:rPr lang="en-US" sz="4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- ৬৭২৪৩</a:t>
            </a:r>
            <a:endParaRPr lang="en-US" sz="440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238693" y="3462959"/>
            <a:ext cx="7315200" cy="1000274"/>
          </a:xfrm>
          <a:prstGeom prst="rect">
            <a:avLst/>
          </a:prstGeom>
          <a:ln w="76200">
            <a:solidFill>
              <a:srgbClr val="FF0000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n-US" sz="37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রেফ্রিজারেশন</a:t>
            </a:r>
            <a:r>
              <a:rPr lang="en-US" sz="37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7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37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7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এয়ার</a:t>
            </a:r>
            <a:r>
              <a:rPr lang="en-US" sz="37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7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কন্ডিশনিং</a:t>
            </a:r>
            <a:r>
              <a:rPr lang="en-US" sz="37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7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টেকনোলজি</a:t>
            </a:r>
            <a:endParaRPr lang="en-US" sz="3700" b="1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r>
              <a:rPr lang="en-US" sz="2200" b="1" spc="-3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REFRIGERATION   AND   AIR   CONDITIONING   TECHNOLOGY</a:t>
            </a:r>
          </a:p>
        </p:txBody>
      </p:sp>
      <p:sp>
        <p:nvSpPr>
          <p:cNvPr id="8" name="Title 2"/>
          <p:cNvSpPr>
            <a:spLocks noGrp="1"/>
          </p:cNvSpPr>
          <p:nvPr>
            <p:ph type="ctrTitle"/>
          </p:nvPr>
        </p:nvSpPr>
        <p:spPr>
          <a:xfrm>
            <a:off x="1219200" y="1264627"/>
            <a:ext cx="7315200" cy="1159800"/>
          </a:xfrm>
          <a:solidFill>
            <a:srgbClr val="92D050"/>
          </a:solidFill>
          <a:ln w="76200">
            <a:solidFill>
              <a:srgbClr val="FFC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lvl="0" algn="ctr"/>
            <a:r>
              <a:rPr lang="en-US" sz="5100" spc="-150" dirty="0" err="1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>কুলিং</a:t>
            </a:r>
            <a:r>
              <a:rPr lang="en-US" sz="5100" spc="-150" dirty="0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> </a:t>
            </a:r>
            <a:r>
              <a:rPr lang="en-US" sz="5100" spc="-150" dirty="0" err="1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>অ্যান্ড</a:t>
            </a:r>
            <a:r>
              <a:rPr lang="en-US" sz="5100" spc="-150" dirty="0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> ‍</a:t>
            </a:r>
            <a:r>
              <a:rPr lang="en-US" sz="5100" spc="-150" dirty="0" err="1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>হিটিং</a:t>
            </a:r>
            <a:r>
              <a:rPr lang="en-US" sz="5100" spc="-150" dirty="0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> </a:t>
            </a:r>
            <a:r>
              <a:rPr lang="en-US" sz="5100" spc="-150" dirty="0" err="1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>লোড</a:t>
            </a:r>
            <a:r>
              <a:rPr lang="en-US" sz="5100" spc="-150" dirty="0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> </a:t>
            </a:r>
            <a:r>
              <a:rPr lang="en-US" sz="5100" spc="-150" dirty="0" err="1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>ক্যালকুলেশন</a:t>
            </a:r>
            <a:r>
              <a:rPr lang="en-US" sz="4700" dirty="0">
                <a:solidFill>
                  <a:srgbClr val="25212A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/>
            </a:r>
            <a:br>
              <a:rPr lang="en-US" sz="4700" dirty="0">
                <a:solidFill>
                  <a:srgbClr val="25212A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</a:br>
            <a:r>
              <a:rPr lang="en-US" sz="3700" spc="-300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ea typeface="+mn-ea"/>
                <a:cs typeface="Nikosh" pitchFamily="2" charset="0"/>
                <a:sym typeface="Arial"/>
              </a:rPr>
              <a:t>Cooling &amp; Heating Load Calculation</a:t>
            </a:r>
            <a:endParaRPr lang="en-US" sz="3700" spc="-300" dirty="0">
              <a:solidFill>
                <a:srgbClr val="00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6" name="TextBox 5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503428" y="2523421"/>
            <a:ext cx="2057400" cy="830997"/>
          </a:xfrm>
          <a:prstGeom prst="rect">
            <a:avLst/>
          </a:prstGeom>
          <a:ln>
            <a:solidFill>
              <a:srgbClr val="00FF00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800" b="1" spc="-150" dirty="0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</a:rPr>
              <a:t>৪র্থ </a:t>
            </a:r>
            <a:r>
              <a:rPr lang="en-US" sz="4800" b="1" spc="-150" dirty="0" err="1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</a:rPr>
              <a:t>পর্ব</a:t>
            </a:r>
            <a:r>
              <a:rPr lang="en-US" sz="4800" b="1" spc="-150" dirty="0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</a:rPr>
              <a:t> 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="" xmlns:a16="http://schemas.microsoft.com/office/drawing/2014/main" id="{0EDFADC2-8759-4D80-B46E-43B8B4F64F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="" xmlns:a16="http://schemas.microsoft.com/office/drawing/2014/main" id="{C8C7B137-BD4F-499C-B06D-E978C1E3BAB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F66B63A7-467D-4497-8105-E49B224D6C24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C0D3CA94-E15B-40CA-BA7B-F0CF8083B013}"/>
              </a:ext>
            </a:extLst>
          </p:cNvPr>
          <p:cNvSpPr txBox="1"/>
          <p:nvPr/>
        </p:nvSpPr>
        <p:spPr>
          <a:xfrm rot="16200000">
            <a:off x="6741746" y="2315805"/>
            <a:ext cx="4228296" cy="55079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lnSpc>
                <a:spcPts val="1700"/>
              </a:lnSpc>
            </a:pP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20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32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1372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8" grpId="0" animBg="1"/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200" y="527199"/>
            <a:ext cx="7239000" cy="1102519"/>
          </a:xfrm>
          <a:solidFill>
            <a:srgbClr val="FFFF00"/>
          </a:solidFill>
          <a:ln w="7620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algn="ctr"/>
            <a:r>
              <a:rPr lang="en-US" sz="630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ক্লাশ</a:t>
            </a:r>
            <a:r>
              <a:rPr lang="en-US" sz="630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630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শেষে</a:t>
            </a:r>
            <a:r>
              <a:rPr lang="en-US" sz="630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630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আমরা</a:t>
            </a:r>
            <a:r>
              <a:rPr lang="en-US" sz="630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630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যা</a:t>
            </a:r>
            <a:r>
              <a:rPr lang="en-US" sz="630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6300" spc="-150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শিখব</a:t>
            </a:r>
            <a:endParaRPr lang="en-US" sz="6300" spc="-15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1756585"/>
            <a:ext cx="7239000" cy="2703542"/>
          </a:xfrm>
          <a:ln w="76200">
            <a:solidFill>
              <a:srgbClr val="00FF00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/>
          <a:lstStyle/>
          <a:p>
            <a:pPr indent="-419100" algn="l">
              <a:spcBef>
                <a:spcPts val="0"/>
              </a:spcBef>
              <a:buClr>
                <a:srgbClr val="666666"/>
              </a:buClr>
              <a:buSzPts val="1800"/>
              <a:defRPr/>
            </a:pPr>
            <a:r>
              <a:rPr lang="en-US" sz="4000" b="1" spc="-30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১। </a:t>
            </a:r>
            <a:r>
              <a:rPr lang="en-US" sz="4000" b="1" spc="-30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ট্রান্সমিশন</a:t>
            </a:r>
            <a:r>
              <a:rPr lang="en-US" sz="4000" b="1" spc="-30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000" b="1" spc="-30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বা</a:t>
            </a:r>
            <a:r>
              <a:rPr lang="en-US" sz="4000" b="1" spc="-30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000" b="1" spc="-30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ওয়ালগেইন</a:t>
            </a:r>
            <a:r>
              <a:rPr lang="en-US" sz="4000" b="1" spc="-30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000" b="1" spc="-30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4000" b="1" spc="-30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000" b="1" spc="-30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সম্পর্কে</a:t>
            </a:r>
            <a:r>
              <a:rPr lang="en-US" sz="4000" b="1" spc="-30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000" b="1" spc="-30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ধারণা</a:t>
            </a:r>
            <a:r>
              <a:rPr lang="en-US" sz="4000" b="1" spc="-30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</a:t>
            </a:r>
          </a:p>
          <a:p>
            <a:pPr lvl="0" indent="-419100" algn="l">
              <a:spcBef>
                <a:spcPts val="0"/>
              </a:spcBef>
              <a:buClr>
                <a:srgbClr val="666666"/>
              </a:buClr>
              <a:buSzPts val="1800"/>
              <a:defRPr/>
            </a:pPr>
            <a:r>
              <a:rPr lang="en-US" sz="4000" b="1" spc="-300" dirty="0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২। </a:t>
            </a:r>
            <a:r>
              <a:rPr lang="en-US" sz="4000" b="1" spc="-15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Q-</a:t>
            </a:r>
            <a:r>
              <a:rPr lang="en-US" sz="4000" b="1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এর</a:t>
            </a:r>
            <a:r>
              <a:rPr lang="en-US" sz="4000" b="1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মান</a:t>
            </a:r>
            <a:r>
              <a:rPr lang="en-US" sz="4000" b="1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বের</a:t>
            </a:r>
            <a:r>
              <a:rPr lang="en-US" sz="4000" b="1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করণ</a:t>
            </a:r>
            <a:r>
              <a:rPr lang="en-US" sz="4000" b="1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প্রণালী</a:t>
            </a:r>
            <a:r>
              <a:rPr lang="en-US" sz="4000" b="1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সম্পর্কে</a:t>
            </a:r>
            <a:r>
              <a:rPr lang="en-US" sz="4000" b="1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ধারণা</a:t>
            </a:r>
            <a:r>
              <a:rPr lang="en-US" sz="4000" b="1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endParaRPr lang="en-US" sz="4000" b="1" spc="-150" dirty="0" smtClean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pPr lvl="0" indent="-419100" algn="l">
              <a:spcBef>
                <a:spcPts val="0"/>
              </a:spcBef>
              <a:buClr>
                <a:srgbClr val="666666"/>
              </a:buClr>
              <a:buSzPts val="1800"/>
              <a:defRPr/>
            </a:pPr>
            <a:r>
              <a:rPr lang="en-US" sz="4100" b="1" spc="-300" dirty="0" smtClean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৩</a:t>
            </a:r>
            <a:r>
              <a:rPr lang="en-US" sz="4100" b="1" spc="-30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। </a:t>
            </a:r>
            <a:r>
              <a:rPr lang="en-US" sz="4000" b="1" spc="-3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TD</a:t>
            </a:r>
            <a:r>
              <a:rPr lang="en-US" sz="4100" b="1" spc="-30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- </a:t>
            </a:r>
            <a:r>
              <a:rPr lang="en-US" sz="4100" b="1" spc="-30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এর</a:t>
            </a:r>
            <a:r>
              <a:rPr lang="en-US" sz="4100" b="1" spc="-30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100" b="1" spc="-30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মান</a:t>
            </a:r>
            <a:r>
              <a:rPr lang="en-US" sz="4100" b="1" spc="-30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100" b="1" spc="-30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বেরকরণ</a:t>
            </a:r>
            <a:r>
              <a:rPr lang="en-US" sz="4100" b="1" spc="-30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100" b="1" spc="-30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প্রণালী</a:t>
            </a:r>
            <a:r>
              <a:rPr lang="en-US" sz="4100" b="1" spc="-30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100" b="1" spc="-30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সম্পর্কে</a:t>
            </a:r>
            <a:r>
              <a:rPr lang="en-US" sz="4100" b="1" spc="-30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100" b="1" spc="-30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ধারণা</a:t>
            </a:r>
            <a:endParaRPr lang="en-US" sz="4100" b="1" spc="-300" dirty="0">
              <a:solidFill>
                <a:srgbClr val="0000FF"/>
              </a:solidFill>
              <a:latin typeface="Nikosh" pitchFamily="2" charset="0"/>
              <a:cs typeface="Nikosh" pitchFamily="2" charset="0"/>
            </a:endParaRPr>
          </a:p>
          <a:p>
            <a:pPr indent="-419100" algn="l">
              <a:spcBef>
                <a:spcPts val="0"/>
              </a:spcBef>
              <a:buClr>
                <a:srgbClr val="666666"/>
              </a:buClr>
              <a:buSzPts val="1800"/>
              <a:defRPr/>
            </a:pPr>
            <a:r>
              <a:rPr lang="en-US" sz="4000" b="1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৪। </a:t>
            </a:r>
            <a:r>
              <a:rPr lang="en-US" sz="4000" b="1" spc="-3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Oswald"/>
              </a:rPr>
              <a:t>U </a:t>
            </a:r>
            <a:r>
              <a:rPr lang="en-US" sz="4000" b="1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  <a:sym typeface="Oswald"/>
              </a:rPr>
              <a:t>ফ্যাক্টর</a:t>
            </a:r>
            <a:r>
              <a:rPr lang="en-US" sz="4000" b="1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  <a:sym typeface="Oswald"/>
              </a:rPr>
              <a:t> </a:t>
            </a:r>
            <a:r>
              <a:rPr lang="en-US" sz="4000" b="1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  <a:sym typeface="Oswald"/>
              </a:rPr>
              <a:t>এর</a:t>
            </a:r>
            <a:r>
              <a:rPr lang="en-US" sz="4000" b="1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  <a:sym typeface="Oswald"/>
              </a:rPr>
              <a:t> </a:t>
            </a:r>
            <a:r>
              <a:rPr lang="en-US" sz="4000" b="1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  <a:sym typeface="Oswald"/>
              </a:rPr>
              <a:t>বিভিন্ন</a:t>
            </a:r>
            <a:r>
              <a:rPr lang="en-US" sz="4000" b="1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  <a:sym typeface="Oswald"/>
              </a:rPr>
              <a:t> </a:t>
            </a:r>
            <a:r>
              <a:rPr lang="en-US" sz="4000" b="1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  <a:sym typeface="Oswald"/>
              </a:rPr>
              <a:t>মান</a:t>
            </a:r>
            <a:r>
              <a:rPr lang="en-US" sz="4000" b="1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  <a:sym typeface="Oswald"/>
              </a:rPr>
              <a:t> </a:t>
            </a:r>
            <a:r>
              <a:rPr lang="en-US" sz="4000" b="1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  <a:sym typeface="Oswald"/>
              </a:rPr>
              <a:t>বেরকরণ</a:t>
            </a:r>
            <a:r>
              <a:rPr lang="en-US" sz="4000" b="1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  <a:sym typeface="Oswald"/>
              </a:rPr>
              <a:t>  </a:t>
            </a:r>
            <a:r>
              <a:rPr lang="en-US" sz="4000" b="1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  <a:sym typeface="Oswald"/>
              </a:rPr>
              <a:t>প্রণালী</a:t>
            </a:r>
            <a:r>
              <a:rPr lang="en-US" sz="4000" b="1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  <a:sym typeface="Oswald"/>
              </a:rPr>
              <a:t>  </a:t>
            </a:r>
            <a:r>
              <a:rPr lang="en-US" sz="4000" b="1" spc="-300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  <a:sym typeface="Oswald"/>
              </a:rPr>
              <a:t>সমূহ</a:t>
            </a:r>
            <a:r>
              <a:rPr lang="en-US" sz="4000" b="1" spc="-150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।</a:t>
            </a:r>
            <a:endParaRPr lang="en-US" sz="4000" b="1" spc="-30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797281"/>
                </a:solidFill>
              </a:rPr>
              <a:pPr/>
              <a:t>7</a:t>
            </a:fld>
            <a:endParaRPr lang="en-US">
              <a:solidFill>
                <a:srgbClr val="79728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="" xmlns:a16="http://schemas.microsoft.com/office/drawing/2014/main" id="{06BDD6BA-8AC5-40AD-94F1-79A694CB51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39ED74BF-50B7-46AA-9E8B-A9EE5BAA97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850E1C68-CF9C-4F36-A04B-3DD2C006DB53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C0D3CA94-E15B-40CA-BA7B-F0CF8083B013}"/>
              </a:ext>
            </a:extLst>
          </p:cNvPr>
          <p:cNvSpPr txBox="1"/>
          <p:nvPr/>
        </p:nvSpPr>
        <p:spPr>
          <a:xfrm rot="16200000">
            <a:off x="6741746" y="2315805"/>
            <a:ext cx="4228296" cy="55079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lnSpc>
                <a:spcPts val="1700"/>
              </a:lnSpc>
            </a:pP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20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32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3407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40466" y="514351"/>
            <a:ext cx="7239000" cy="838199"/>
          </a:xfrm>
          <a:solidFill>
            <a:schemeClr val="bg1"/>
          </a:solidFill>
          <a:ln w="57150">
            <a:solidFill>
              <a:srgbClr val="00000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540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জব</a:t>
            </a:r>
            <a:r>
              <a:rPr lang="en-US" sz="540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40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নং-০৩</a:t>
            </a:r>
            <a:endParaRPr lang="en-US" sz="5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40466" y="1428750"/>
            <a:ext cx="7239000" cy="3063276"/>
          </a:xfrm>
          <a:ln w="57150">
            <a:solidFill>
              <a:srgbClr val="0000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>
              <a:spcBef>
                <a:spcPts val="0"/>
              </a:spcBef>
            </a:pPr>
            <a:r>
              <a:rPr lang="en-GB" sz="5400" b="1" spc="-150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জবের</a:t>
            </a:r>
            <a:r>
              <a:rPr lang="en-GB" sz="5400" b="1" spc="-150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GB" sz="5400" b="1" spc="-150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নাম</a:t>
            </a:r>
            <a:endParaRPr lang="en-US" sz="5400" b="1" spc="-150" dirty="0" smtClean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pPr algn="l">
              <a:lnSpc>
                <a:spcPts val="4700"/>
              </a:lnSpc>
              <a:spcBef>
                <a:spcPts val="0"/>
              </a:spcBef>
            </a:pPr>
            <a:r>
              <a:rPr lang="en-US" sz="5400" b="1" spc="-150" dirty="0" smtClean="0">
                <a:solidFill>
                  <a:srgbClr val="000000"/>
                </a:solidFill>
                <a:latin typeface="Calibri"/>
              </a:rPr>
              <a:t>3</a:t>
            </a:r>
            <a:r>
              <a:rPr lang="en-US" sz="5400" b="1" spc="-150" dirty="0">
                <a:solidFill>
                  <a:srgbClr val="000000"/>
                </a:solidFill>
                <a:latin typeface="Calibri"/>
              </a:rPr>
              <a:t>. Study the </a:t>
            </a:r>
            <a:r>
              <a:rPr lang="en-US" sz="5400" b="1" spc="-150" dirty="0">
                <a:solidFill>
                  <a:srgbClr val="FF0000"/>
                </a:solidFill>
                <a:latin typeface="Calibri"/>
              </a:rPr>
              <a:t>transmission</a:t>
            </a:r>
            <a:r>
              <a:rPr lang="en-US" sz="5400" b="1" spc="-150" dirty="0">
                <a:solidFill>
                  <a:srgbClr val="000000"/>
                </a:solidFill>
                <a:latin typeface="Calibri"/>
              </a:rPr>
              <a:t>/</a:t>
            </a:r>
          </a:p>
          <a:p>
            <a:pPr>
              <a:lnSpc>
                <a:spcPts val="4700"/>
              </a:lnSpc>
              <a:spcBef>
                <a:spcPts val="0"/>
              </a:spcBef>
            </a:pPr>
            <a:r>
              <a:rPr lang="en-US" sz="6600" b="1" dirty="0">
                <a:solidFill>
                  <a:srgbClr val="009900"/>
                </a:solidFill>
                <a:latin typeface="Calibri"/>
              </a:rPr>
              <a:t>wall gain </a:t>
            </a:r>
            <a:r>
              <a:rPr lang="en-US" sz="6600" b="1" dirty="0" smtClean="0">
                <a:solidFill>
                  <a:srgbClr val="009900"/>
                </a:solidFill>
                <a:latin typeface="Calibri"/>
              </a:rPr>
              <a:t>load.</a:t>
            </a:r>
            <a:endParaRPr lang="en-US" sz="6600" b="1" dirty="0">
              <a:solidFill>
                <a:srgbClr val="009900"/>
              </a:solidFill>
              <a:latin typeface="Nikosh" pitchFamily="2" charset="0"/>
              <a:cs typeface="Nikosh" pitchFamily="2" charset="0"/>
            </a:endParaRPr>
          </a:p>
          <a:p>
            <a:pPr>
              <a:lnSpc>
                <a:spcPts val="4700"/>
              </a:lnSpc>
              <a:spcBef>
                <a:spcPts val="0"/>
              </a:spcBef>
            </a:pPr>
            <a:r>
              <a:rPr lang="en-US" sz="4750" b="1" spc="-15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ট্রান্সমিশন</a:t>
            </a:r>
            <a:r>
              <a:rPr lang="en-US" sz="4750" b="1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750" b="1" spc="-15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বা</a:t>
            </a:r>
            <a:r>
              <a:rPr lang="en-US" sz="4750" b="1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750" b="1" spc="-15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ওয়ালগেইন</a:t>
            </a:r>
            <a:r>
              <a:rPr lang="en-US" sz="4750" b="1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750" b="1" spc="-15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4750" b="1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750" b="1" spc="-15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পর্যবেক্ষণ</a:t>
            </a:r>
            <a:endParaRPr lang="en-US" sz="4750" b="1" dirty="0">
              <a:solidFill>
                <a:srgbClr val="0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6" name="TextBox 5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="" xmlns:a16="http://schemas.microsoft.com/office/drawing/2014/main" id="{350627B8-70B5-4055-A6AF-6503454E2B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60E64E5B-8521-433B-8CE8-28E9A42E8B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80B107CD-9120-4E12-ADB1-27E8C58E3E46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C0D3CA94-E15B-40CA-BA7B-F0CF8083B013}"/>
              </a:ext>
            </a:extLst>
          </p:cNvPr>
          <p:cNvSpPr txBox="1"/>
          <p:nvPr/>
        </p:nvSpPr>
        <p:spPr>
          <a:xfrm rot="16200000">
            <a:off x="6741746" y="2315805"/>
            <a:ext cx="4228296" cy="55079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lnSpc>
                <a:spcPts val="1700"/>
              </a:lnSpc>
            </a:pP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20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32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9784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200" y="508556"/>
            <a:ext cx="7315200" cy="1159800"/>
          </a:xfrm>
          <a:solidFill>
            <a:srgbClr val="FFFF00"/>
          </a:solidFill>
          <a:ln w="76200">
            <a:solidFill>
              <a:srgbClr val="FF0000"/>
            </a:solidFill>
          </a:ln>
        </p:spPr>
        <p:txBody>
          <a:bodyPr/>
          <a:lstStyle/>
          <a:p>
            <a:pPr marL="457200" lvl="0" indent="-419100">
              <a:lnSpc>
                <a:spcPts val="4000"/>
              </a:lnSpc>
            </a:pPr>
            <a:r>
              <a:rPr lang="en-US" sz="3700" spc="-150" dirty="0">
                <a:solidFill>
                  <a:srgbClr val="000000"/>
                </a:solidFill>
                <a:latin typeface="Calibri"/>
                <a:ea typeface="Tinos"/>
                <a:cs typeface="Tinos"/>
                <a:sym typeface="Tinos"/>
              </a:rPr>
              <a:t>3. Study the transmission/wall gain load</a:t>
            </a:r>
            <a:br>
              <a:rPr lang="en-US" sz="3700" spc="-150" dirty="0">
                <a:solidFill>
                  <a:srgbClr val="000000"/>
                </a:solidFill>
                <a:latin typeface="Calibri"/>
                <a:ea typeface="Tinos"/>
                <a:cs typeface="Tinos"/>
                <a:sym typeface="Tinos"/>
              </a:rPr>
            </a:br>
            <a:r>
              <a:rPr lang="en-US" sz="4400" spc="-150" dirty="0" err="1">
                <a:solidFill>
                  <a:srgbClr val="0000F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ট্রান্সমিশন</a:t>
            </a:r>
            <a:r>
              <a:rPr lang="en-US" sz="4400" spc="-150" dirty="0">
                <a:solidFill>
                  <a:srgbClr val="0000F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 </a:t>
            </a:r>
            <a:r>
              <a:rPr lang="en-US" sz="4400" spc="-150" dirty="0" err="1">
                <a:solidFill>
                  <a:srgbClr val="0000F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বা</a:t>
            </a:r>
            <a:r>
              <a:rPr lang="en-US" sz="4400" spc="-150" dirty="0">
                <a:solidFill>
                  <a:srgbClr val="0000F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 </a:t>
            </a:r>
            <a:r>
              <a:rPr lang="en-US" sz="4400" spc="-150" dirty="0" err="1">
                <a:solidFill>
                  <a:srgbClr val="0000F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ওয়ালগেইন</a:t>
            </a:r>
            <a:r>
              <a:rPr lang="en-US" sz="4400" spc="-150" dirty="0">
                <a:solidFill>
                  <a:srgbClr val="0000F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 </a:t>
            </a:r>
            <a:r>
              <a:rPr lang="en-US" sz="4400" spc="-150" dirty="0" err="1">
                <a:solidFill>
                  <a:srgbClr val="0000F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লোড</a:t>
            </a:r>
            <a:r>
              <a:rPr lang="en-US" sz="4400" spc="-150" dirty="0">
                <a:solidFill>
                  <a:srgbClr val="0000F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 </a:t>
            </a:r>
            <a:r>
              <a:rPr lang="en-US" sz="4400" spc="-150" dirty="0" err="1">
                <a:solidFill>
                  <a:srgbClr val="0000FF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পর্যবেক্ষণ</a:t>
            </a:r>
            <a:endParaRPr lang="en-US" sz="3700" spc="-15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1668356"/>
            <a:ext cx="7315200" cy="2823670"/>
          </a:xfrm>
          <a:ln w="76200">
            <a:solidFill>
              <a:srgbClr val="0000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>
              <a:lnSpc>
                <a:spcPts val="4980"/>
              </a:lnSpc>
            </a:pPr>
            <a:r>
              <a:rPr lang="en-US" sz="3600" b="1" i="0" spc="-150" dirty="0">
                <a:solidFill>
                  <a:srgbClr val="000000"/>
                </a:solidFill>
                <a:latin typeface="Calibri"/>
              </a:rPr>
              <a:t>3.1 </a:t>
            </a:r>
            <a:r>
              <a:rPr lang="en-US" sz="3600" b="1" i="0" spc="-150" dirty="0">
                <a:solidFill>
                  <a:srgbClr val="FF0000"/>
                </a:solidFill>
                <a:latin typeface="Calibri"/>
              </a:rPr>
              <a:t>Draw layout </a:t>
            </a:r>
            <a:r>
              <a:rPr lang="en-US" sz="3600" b="1" i="0" spc="-150" dirty="0">
                <a:solidFill>
                  <a:srgbClr val="000000"/>
                </a:solidFill>
                <a:latin typeface="Calibri"/>
              </a:rPr>
              <a:t>of your institute </a:t>
            </a:r>
            <a:r>
              <a:rPr lang="en-US" sz="3600" b="1" i="0" spc="-150" dirty="0">
                <a:solidFill>
                  <a:srgbClr val="C00000"/>
                </a:solidFill>
                <a:latin typeface="Calibri"/>
              </a:rPr>
              <a:t>library</a:t>
            </a:r>
            <a:r>
              <a:rPr lang="en-US" sz="3600" b="1" i="0" spc="-150" dirty="0">
                <a:solidFill>
                  <a:srgbClr val="000000"/>
                </a:solidFill>
                <a:latin typeface="Calibri"/>
              </a:rPr>
              <a:t> / </a:t>
            </a:r>
          </a:p>
          <a:p>
            <a:pPr>
              <a:lnSpc>
                <a:spcPts val="4980"/>
              </a:lnSpc>
            </a:pPr>
            <a:r>
              <a:rPr lang="en-US" sz="3990" b="1" i="0" spc="-150" dirty="0">
                <a:solidFill>
                  <a:srgbClr val="0000FF"/>
                </a:solidFill>
                <a:latin typeface="Calibri"/>
              </a:rPr>
              <a:t>Refrigeration workshop</a:t>
            </a:r>
            <a:r>
              <a:rPr lang="en-US" sz="3990" b="1" i="0" spc="-150" dirty="0">
                <a:solidFill>
                  <a:srgbClr val="000000"/>
                </a:solidFill>
                <a:latin typeface="Calibri"/>
              </a:rPr>
              <a:t>/ </a:t>
            </a:r>
            <a:r>
              <a:rPr lang="en-US" sz="3990" b="1" i="0" spc="-150" dirty="0">
                <a:solidFill>
                  <a:srgbClr val="009900"/>
                </a:solidFill>
                <a:latin typeface="Calibri"/>
              </a:rPr>
              <a:t>Auditorium</a:t>
            </a:r>
          </a:p>
          <a:p>
            <a:pPr>
              <a:lnSpc>
                <a:spcPts val="4980"/>
              </a:lnSpc>
            </a:pPr>
            <a:r>
              <a:rPr lang="en-US" sz="4150" b="1" i="0" spc="-150" dirty="0">
                <a:solidFill>
                  <a:srgbClr val="000000"/>
                </a:solidFill>
                <a:latin typeface="Calibri"/>
              </a:rPr>
              <a:t>3.2 Calculate </a:t>
            </a:r>
            <a:r>
              <a:rPr lang="en-US" sz="4150" b="1" i="0" spc="-150" dirty="0">
                <a:solidFill>
                  <a:srgbClr val="FF0000"/>
                </a:solidFill>
                <a:latin typeface="Calibri"/>
              </a:rPr>
              <a:t>U </a:t>
            </a:r>
            <a:r>
              <a:rPr lang="en-US" sz="4150" b="1" i="0" spc="-150" dirty="0">
                <a:solidFill>
                  <a:srgbClr val="000000"/>
                </a:solidFill>
                <a:latin typeface="Calibri"/>
              </a:rPr>
              <a:t>factor for the above</a:t>
            </a:r>
          </a:p>
          <a:p>
            <a:pPr>
              <a:lnSpc>
                <a:spcPts val="4980"/>
              </a:lnSpc>
            </a:pPr>
            <a:r>
              <a:rPr lang="en-US" sz="3600" b="1" i="0" spc="-150" dirty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3650" b="1" i="0" spc="-300" dirty="0">
                <a:solidFill>
                  <a:srgbClr val="0000FF"/>
                </a:solidFill>
                <a:latin typeface="Calibri"/>
              </a:rPr>
              <a:t>library</a:t>
            </a:r>
            <a:r>
              <a:rPr lang="en-US" sz="3650" b="1" i="0" spc="-300" dirty="0">
                <a:solidFill>
                  <a:srgbClr val="000000"/>
                </a:solidFill>
                <a:latin typeface="Calibri"/>
              </a:rPr>
              <a:t>/ </a:t>
            </a:r>
            <a:r>
              <a:rPr lang="en-US" sz="3650" b="1" i="0" spc="-300" dirty="0">
                <a:solidFill>
                  <a:srgbClr val="00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</a:rPr>
              <a:t>Refrigeration workshop</a:t>
            </a:r>
            <a:r>
              <a:rPr lang="en-US" sz="3650" b="1" i="0" spc="-300" dirty="0">
                <a:solidFill>
                  <a:srgbClr val="000000"/>
                </a:solidFill>
                <a:latin typeface="Calibri"/>
              </a:rPr>
              <a:t>/ </a:t>
            </a:r>
            <a:r>
              <a:rPr lang="en-US" sz="3650" b="1" i="0" spc="-300" dirty="0">
                <a:solidFill>
                  <a:srgbClr val="FF0000"/>
                </a:solidFill>
                <a:latin typeface="Calibri"/>
              </a:rPr>
              <a:t>Auditorium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="" xmlns:a16="http://schemas.microsoft.com/office/drawing/2014/main" id="{06428046-4B09-4B33-BB93-917B94A1FE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8" y="0"/>
            <a:ext cx="382874" cy="39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E09B0B7E-5D81-461A-BB76-2C4FF9BE2E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07366" y="9747"/>
            <a:ext cx="436633" cy="3729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03E26731-5E82-4F73-BF74-B4F2381B91CF}"/>
              </a:ext>
            </a:extLst>
          </p:cNvPr>
          <p:cNvSpPr txBox="1"/>
          <p:nvPr/>
        </p:nvSpPr>
        <p:spPr>
          <a:xfrm>
            <a:off x="416177" y="1"/>
            <a:ext cx="85045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০১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মাস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ব্যাপী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“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বিষয়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ভিত্তিক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ব্যবহারিক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প্রশিক্ষণ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কোর্স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”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আরএসি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 </a:t>
            </a:r>
            <a:r>
              <a:rPr kumimoji="0" lang="en-US" sz="2500" b="1" i="0" u="none" strike="noStrike" kern="0" cap="none" spc="-150" normalizeH="0" baseline="0" noProof="0" dirty="0" err="1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টেকনোলজি</a:t>
            </a:r>
            <a:r>
              <a:rPr kumimoji="0" lang="en-US" sz="2500" b="1" i="0" u="none" strike="noStrike" kern="0" cap="none" spc="-15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alpurush" panose="02000600000000000000" pitchFamily="2" charset="0"/>
                <a:cs typeface="Kalpurush" panose="02000600000000000000" pitchFamily="2" charset="0"/>
                <a:sym typeface="Arial"/>
              </a:rPr>
              <a:t>।</a:t>
            </a:r>
            <a:endParaRPr kumimoji="0" lang="en-US" sz="2500" b="0" i="0" u="none" strike="noStrike" kern="0" cap="none" spc="-15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alpurush" panose="02000600000000000000" pitchFamily="2" charset="0"/>
              <a:cs typeface="Kalpurush" panose="02000600000000000000" pitchFamily="2" charset="0"/>
              <a:sym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C0D3CA94-E15B-40CA-BA7B-F0CF8083B013}"/>
              </a:ext>
            </a:extLst>
          </p:cNvPr>
          <p:cNvSpPr txBox="1"/>
          <p:nvPr/>
        </p:nvSpPr>
        <p:spPr>
          <a:xfrm rot="16200000">
            <a:off x="6741746" y="2315805"/>
            <a:ext cx="4228296" cy="55079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lnSpc>
                <a:spcPts val="1700"/>
              </a:lnSpc>
            </a:pP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কুলিং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‍</a:t>
            </a:r>
            <a:r>
              <a:rPr lang="en-US" sz="24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হিটিং</a:t>
            </a:r>
            <a:r>
              <a:rPr lang="en-US" sz="24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2400" b="1" dirty="0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2400" b="1" dirty="0" err="1" smtClean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ক্যালকুলেশন</a:t>
            </a:r>
            <a: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/>
            </a:r>
            <a:br>
              <a:rPr lang="en-US" sz="1600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</a:b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Cooling </a:t>
            </a:r>
            <a:r>
              <a:rPr lang="en-US" sz="2000" b="1" spc="-150" dirty="0" smtClean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&amp;  </a:t>
            </a:r>
            <a:r>
              <a:rPr lang="en-US" sz="2000" b="1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Heating Load Calculation</a:t>
            </a:r>
            <a:endParaRPr lang="en-US" sz="3200" b="1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9095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/>
    </p:bldLst>
  </p:timing>
</p:sld>
</file>

<file path=ppt/theme/theme1.xml><?xml version="1.0" encoding="utf-8"?>
<a:theme xmlns:a="http://schemas.openxmlformats.org/drawingml/2006/main" name="Quintus template">
  <a:themeElements>
    <a:clrScheme name="Custom 347">
      <a:dk1>
        <a:srgbClr val="25212A"/>
      </a:dk1>
      <a:lt1>
        <a:srgbClr val="FFFFFF"/>
      </a:lt1>
      <a:dk2>
        <a:srgbClr val="797281"/>
      </a:dk2>
      <a:lt2>
        <a:srgbClr val="E7E6E9"/>
      </a:lt2>
      <a:accent1>
        <a:srgbClr val="B87647"/>
      </a:accent1>
      <a:accent2>
        <a:srgbClr val="A85A5A"/>
      </a:accent2>
      <a:accent3>
        <a:srgbClr val="853E61"/>
      </a:accent3>
      <a:accent4>
        <a:srgbClr val="5C3959"/>
      </a:accent4>
      <a:accent5>
        <a:srgbClr val="CC4125"/>
      </a:accent5>
      <a:accent6>
        <a:srgbClr val="DD916B"/>
      </a:accent6>
      <a:hlink>
        <a:srgbClr val="25212A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5040</TotalTime>
  <Words>2692</Words>
  <Application>Microsoft Office PowerPoint</Application>
  <PresentationFormat>On-screen Show (16:9)</PresentationFormat>
  <Paragraphs>368</Paragraphs>
  <Slides>36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9" baseType="lpstr">
      <vt:lpstr>Arial</vt:lpstr>
      <vt:lpstr>SutonnyMJ</vt:lpstr>
      <vt:lpstr>Tinos</vt:lpstr>
      <vt:lpstr>Kalpurush</vt:lpstr>
      <vt:lpstr>Academy Engraved LET</vt:lpstr>
      <vt:lpstr>Cambria Math</vt:lpstr>
      <vt:lpstr>Calibri</vt:lpstr>
      <vt:lpstr>Oswald</vt:lpstr>
      <vt:lpstr>Times New Roman</vt:lpstr>
      <vt:lpstr>Nikosh</vt:lpstr>
      <vt:lpstr>Book Antiqua</vt:lpstr>
      <vt:lpstr>Symbol</vt:lpstr>
      <vt:lpstr>Quintus template</vt:lpstr>
      <vt:lpstr>জব নং-৩</vt:lpstr>
      <vt:lpstr>PowerPoint Presentation</vt:lpstr>
      <vt:lpstr>PowerPoint Presentation</vt:lpstr>
      <vt:lpstr>PowerPoint Presentation</vt:lpstr>
      <vt:lpstr>  উপস্থাপনায়</vt:lpstr>
      <vt:lpstr>কুলিং অ্যান্ড ‍হিটিং লোড ক্যালকুলেশন Cooling &amp; Heating Load Calculation</vt:lpstr>
      <vt:lpstr>ক্লাশ শেষে আমরা যা শিখব</vt:lpstr>
      <vt:lpstr>জব নং-০৩</vt:lpstr>
      <vt:lpstr>3. Study the transmission/wall gain load ট্রান্সমিশন বা ওয়ালগেইন লোড পর্যবেক্ষণ</vt:lpstr>
      <vt:lpstr>PowerPoint Presentation</vt:lpstr>
      <vt:lpstr>PowerPoint Presentation</vt:lpstr>
      <vt:lpstr>১। উদ্দেশ্য (Objectives):</vt:lpstr>
      <vt:lpstr>PowerPoint Presentation</vt:lpstr>
      <vt:lpstr>PowerPoint Presentation</vt:lpstr>
      <vt:lpstr>২। কার্যপ্রণালি (Working Procedure)</vt:lpstr>
      <vt:lpstr>PowerPoint Presentation</vt:lpstr>
      <vt:lpstr>PowerPoint Presentation</vt:lpstr>
      <vt:lpstr>PowerPoint Presentation</vt:lpstr>
      <vt:lpstr>PowerPoint Presentation</vt:lpstr>
      <vt:lpstr>৩। সমস্যাবলি-১ (Problem-1):</vt:lpstr>
      <vt:lpstr>৩। সgvavb(Soluation) </vt:lpstr>
      <vt:lpstr>PowerPoint Presentation</vt:lpstr>
      <vt:lpstr>PowerPoint Presentation</vt:lpstr>
      <vt:lpstr>∴ কাঠামোর মাধ্যমে  সঞ্চালিত তাপের পরিমাণ,</vt:lpstr>
      <vt:lpstr>সমস্যাবলি-২ (Problem-2):</vt:lpstr>
      <vt:lpstr>প্রয়োজনীয় তথ্যাদি হল:</vt:lpstr>
      <vt:lpstr>সgvavb(Soluation) </vt:lpstr>
      <vt:lpstr>PowerPoint Presentation</vt:lpstr>
      <vt:lpstr> ৪। সতর্কতা (Precautions) </vt:lpstr>
      <vt:lpstr>৫। মন্তব্য (Remarks) </vt:lpstr>
      <vt:lpstr>THANKS!</vt:lpstr>
      <vt:lpstr>PowerPoint Presentation</vt:lpstr>
      <vt:lpstr>PowerPoint Presentation</vt:lpstr>
      <vt:lpstr>PowerPoint Presentation</vt:lpstr>
      <vt:lpstr>ধন্যবাদ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atiqullah</dc:creator>
  <cp:lastModifiedBy>atiqullah</cp:lastModifiedBy>
  <cp:revision>2066</cp:revision>
  <dcterms:modified xsi:type="dcterms:W3CDTF">2021-11-22T01:10:44Z</dcterms:modified>
</cp:coreProperties>
</file>